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media/image2.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15" r:id="rId3"/>
    <p:sldId id="311" r:id="rId4"/>
    <p:sldId id="256" r:id="rId5"/>
    <p:sldId id="257" r:id="rId6"/>
    <p:sldId id="258" r:id="rId7"/>
    <p:sldId id="259" r:id="rId8"/>
    <p:sldId id="290" r:id="rId9"/>
    <p:sldId id="265" r:id="rId10"/>
    <p:sldId id="274" r:id="rId11"/>
    <p:sldId id="268" r:id="rId12"/>
    <p:sldId id="269" r:id="rId13"/>
    <p:sldId id="270" r:id="rId14"/>
    <p:sldId id="271" r:id="rId15"/>
    <p:sldId id="275" r:id="rId16"/>
    <p:sldId id="276" r:id="rId17"/>
    <p:sldId id="260" r:id="rId18"/>
    <p:sldId id="261" r:id="rId19"/>
    <p:sldId id="281" r:id="rId20"/>
    <p:sldId id="280" r:id="rId21"/>
    <p:sldId id="279" r:id="rId22"/>
    <p:sldId id="282" r:id="rId23"/>
    <p:sldId id="264" r:id="rId24"/>
    <p:sldId id="308" r:id="rId25"/>
    <p:sldId id="283" r:id="rId26"/>
    <p:sldId id="31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72" autoAdjust="0"/>
    <p:restoredTop sz="94660"/>
  </p:normalViewPr>
  <p:slideViewPr>
    <p:cSldViewPr snapToGrid="0">
      <p:cViewPr varScale="1">
        <p:scale>
          <a:sx n="81" d="100"/>
          <a:sy n="81" d="100"/>
        </p:scale>
        <p:origin x="91"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svg>
</file>

<file path=ppt/media/image10.jpeg>
</file>

<file path=ppt/media/image11.png>
</file>

<file path=ppt/media/image12.jpeg>
</file>

<file path=ppt/media/image13.jpeg>
</file>

<file path=ppt/media/image14.png>
</file>

<file path=ppt/media/image15.png>
</file>

<file path=ppt/media/image16.jpeg>
</file>

<file path=ppt/media/image17.jpeg>
</file>

<file path=ppt/media/image18.jpeg>
</file>

<file path=ppt/media/image19.jpeg>
</file>

<file path=ppt/media/image2.jpeg>
</file>

<file path=ppt/media/image2.sv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svg"/><Relationship Id="rId1"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svg"/><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jpeg"/><Relationship Id="rId1" Type="http://schemas.openxmlformats.org/officeDocument/2006/relationships/image" Target="../media/image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sz="6000" b="1">
                <a:ln w="9525">
                  <a:solidFill>
                    <a:schemeClr val="bg1"/>
                  </a:solidFill>
                  <a:prstDash val="solid"/>
                </a:ln>
                <a:solidFill>
                  <a:schemeClr val="accent5"/>
                </a:solidFill>
                <a:effectLst>
                  <a:outerShdw blurRad="12700" dist="38100" dir="2700000" algn="tl" rotWithShape="0">
                    <a:schemeClr val="accent5">
                      <a:lumMod val="60000"/>
                      <a:lumOff val="40000"/>
                      <a:lumMod val="60000"/>
                      <a:lumOff val="40000"/>
                    </a:schemeClr>
                  </a:outerShdw>
                </a:effectLst>
                <a:sym typeface="+mn-ea"/>
              </a:rPr>
              <a:t>TEAM MEMBERS</a:t>
            </a:r>
            <a:br>
              <a:rPr lang="en-US" sz="6000" b="1">
                <a:ln w="9525">
                  <a:solidFill>
                    <a:schemeClr val="bg1"/>
                  </a:solidFill>
                  <a:prstDash val="solid"/>
                </a:ln>
                <a:solidFill>
                  <a:schemeClr val="accent5"/>
                </a:solidFill>
                <a:effectLst>
                  <a:outerShdw blurRad="12700" dist="38100" dir="2700000" algn="tl" rotWithShape="0">
                    <a:schemeClr val="accent5">
                      <a:lumMod val="60000"/>
                      <a:lumOff val="40000"/>
                      <a:lumMod val="60000"/>
                      <a:lumOff val="40000"/>
                    </a:schemeClr>
                  </a:outerShdw>
                </a:effectLst>
              </a:rPr>
            </a:br>
            <a:endParaRPr lang="en-US" sz="6000">
              <a:ln w="9525">
                <a:solidFill>
                  <a:schemeClr val="bg1"/>
                </a:solidFill>
                <a:prstDash val="solid"/>
              </a:ln>
              <a:solidFill>
                <a:schemeClr val="tx1"/>
              </a:solidFill>
              <a:effectLst>
                <a:outerShdw blurRad="12700" dist="38100" dir="2700000" algn="tl" rotWithShape="0">
                  <a:schemeClr val="bg1">
                    <a:lumMod val="50000"/>
                    <a:lumMod val="50000"/>
                  </a:schemeClr>
                </a:outerShdw>
              </a:effectLst>
            </a:endParaRPr>
          </a:p>
        </p:txBody>
      </p:sp>
      <p:sp>
        <p:nvSpPr>
          <p:cNvPr id="3" name="Content Placeholder 2"/>
          <p:cNvSpPr>
            <a:spLocks noGrp="1"/>
          </p:cNvSpPr>
          <p:nvPr>
            <p:ph idx="1"/>
          </p:nvPr>
        </p:nvSpPr>
        <p:spPr/>
        <p:txBody>
          <a:bodyPr/>
          <a:p>
            <a:pPr marL="0" indent="0" algn="ctr">
              <a:buNone/>
            </a:pPr>
            <a:r>
              <a:rPr lang="en-US" sz="2000"/>
              <a:t>KARAN RAJESHBHAI TRIVEDI</a:t>
            </a:r>
            <a:endParaRPr lang="en-US" sz="2000"/>
          </a:p>
          <a:p>
            <a:pPr marL="0" indent="0" algn="ctr">
              <a:buNone/>
            </a:pPr>
            <a:r>
              <a:rPr lang="en-US" sz="2000"/>
              <a:t>SRI VAMSHI POLELA</a:t>
            </a:r>
            <a:endParaRPr lang="en-US" sz="2000"/>
          </a:p>
          <a:p>
            <a:pPr marL="0" indent="0" algn="ctr">
              <a:buNone/>
            </a:pPr>
            <a:r>
              <a:rPr lang="en-US" sz="2000"/>
              <a:t>JOAO PEDRO JACOMOSSI</a:t>
            </a:r>
            <a:endParaRPr lang="en-US" sz="2000"/>
          </a:p>
          <a:p>
            <a:pPr marL="0" indent="0" algn="ctr">
              <a:buNone/>
            </a:pPr>
            <a:r>
              <a:rPr lang="en-US" sz="2000"/>
              <a:t>NIKROSHITHA A NOTANI</a:t>
            </a:r>
            <a:endParaRPr lang="en-US" sz="2000"/>
          </a:p>
        </p:txBody>
      </p:sp>
      <p:sp>
        <p:nvSpPr>
          <p:cNvPr id="4" name="Rectangles 3"/>
          <p:cNvSpPr/>
          <p:nvPr/>
        </p:nvSpPr>
        <p:spPr>
          <a:xfrm>
            <a:off x="5940743" y="2829560"/>
            <a:ext cx="309880" cy="1198880"/>
          </a:xfrm>
          <a:prstGeom prst="rect">
            <a:avLst/>
          </a:prstGeom>
          <a:noFill/>
          <a:ln>
            <a:noFill/>
          </a:ln>
        </p:spPr>
        <p:txBody>
          <a:bodyPr wrap="none" rtlCol="0" anchor="t">
            <a:spAutoFit/>
          </a:bodyPr>
          <a:p>
            <a:pPr algn="ctr"/>
            <a:endParaRPr lang="en-US" sz="7200" b="1">
              <a:ln w="9525">
                <a:solidFill>
                  <a:schemeClr val="bg1"/>
                </a:solidFill>
                <a:prstDash val="solid"/>
              </a:ln>
              <a:solidFill>
                <a:schemeClr val="accent5"/>
              </a:solidFill>
              <a:effectLst>
                <a:outerShdw blurRad="12700" dist="38100" dir="2700000" algn="tl" rotWithShape="0">
                  <a:schemeClr val="accent5">
                    <a:lumMod val="60000"/>
                    <a:lumOff val="40000"/>
                    <a:lumMod val="60000"/>
                    <a:lumOff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251677" y="662399"/>
            <a:ext cx="4357499" cy="680626"/>
          </a:xfrm>
        </p:spPr>
        <p:txBody>
          <a:bodyPr anchor="t">
            <a:normAutofit fontScale="90000"/>
          </a:bodyPr>
          <a:lstStyle/>
          <a:p>
            <a:r>
              <a:rPr lang="en-US" dirty="0"/>
              <a:t>Types </a:t>
            </a:r>
            <a:endParaRPr lang="en-US" dirty="0"/>
          </a:p>
        </p:txBody>
      </p:sp>
      <p:grpSp>
        <p:nvGrpSpPr>
          <p:cNvPr id="17" name="Group 11"/>
          <p:cNvGrpSpPr>
            <a:grpSpLocks noGrp="1" noRot="1" noChangeAspect="1" noMove="1" noResize="1" noUngrp="1"/>
          </p:cNvGrpSpPr>
          <p:nvPr/>
        </p:nvGrpSpPr>
        <p:grpSpPr>
          <a:xfrm>
            <a:off x="0" y="0"/>
            <a:ext cx="885825" cy="6858000"/>
            <a:chOff x="0" y="0"/>
            <a:chExt cx="885825" cy="6858000"/>
          </a:xfrm>
        </p:grpSpPr>
        <p:sp>
          <p:nvSpPr>
            <p:cNvPr id="13"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4"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0"/>
            <a:ext cx="4363595" cy="3844800"/>
          </a:xfrm>
        </p:spPr>
        <p:txBody>
          <a:bodyPr>
            <a:normAutofit/>
          </a:bodyPr>
          <a:lstStyle/>
          <a:p>
            <a:r>
              <a:rPr lang="en-US" dirty="0">
                <a:solidFill>
                  <a:schemeClr val="tx1">
                    <a:alpha val="60000"/>
                  </a:schemeClr>
                </a:solidFill>
              </a:rPr>
              <a:t>Passive </a:t>
            </a:r>
            <a:endParaRPr lang="en-US" dirty="0">
              <a:solidFill>
                <a:schemeClr val="tx1">
                  <a:alpha val="60000"/>
                </a:schemeClr>
              </a:solidFill>
            </a:endParaRPr>
          </a:p>
          <a:p>
            <a:r>
              <a:rPr lang="en-US" dirty="0">
                <a:solidFill>
                  <a:schemeClr val="tx1">
                    <a:alpha val="60000"/>
                  </a:schemeClr>
                </a:solidFill>
              </a:rPr>
              <a:t>Active</a:t>
            </a:r>
            <a:endParaRPr lang="en-US" dirty="0">
              <a:solidFill>
                <a:schemeClr val="tx1">
                  <a:alpha val="60000"/>
                </a:schemeClr>
              </a:solidFill>
            </a:endParaRPr>
          </a:p>
          <a:p>
            <a:r>
              <a:rPr lang="en-US" dirty="0">
                <a:solidFill>
                  <a:schemeClr val="tx1">
                    <a:alpha val="60000"/>
                  </a:schemeClr>
                </a:solidFill>
              </a:rPr>
              <a:t>Syndromic </a:t>
            </a:r>
            <a:endParaRPr lang="en-US" dirty="0">
              <a:solidFill>
                <a:schemeClr val="tx1">
                  <a:alpha val="60000"/>
                </a:schemeClr>
              </a:solidFill>
            </a:endParaRPr>
          </a:p>
        </p:txBody>
      </p:sp>
      <p:pic>
        <p:nvPicPr>
          <p:cNvPr id="5" name="Picture 4" descr="12936_2019_2960_Fig1_HTML"/>
          <p:cNvPicPr>
            <a:picLocks noChangeAspect="1"/>
          </p:cNvPicPr>
          <p:nvPr/>
        </p:nvPicPr>
        <p:blipFill>
          <a:blip r:embed="rId1"/>
          <a:stretch>
            <a:fillRect/>
          </a:stretch>
        </p:blipFill>
        <p:spPr>
          <a:xfrm>
            <a:off x="3952875" y="1019717"/>
            <a:ext cx="7356592" cy="4818566"/>
          </a:xfrm>
          <a:prstGeom prst="rect">
            <a:avLst/>
          </a:prstGeom>
        </p:spPr>
      </p:pic>
    </p:spTree>
  </p:cSld>
  <p:clrMapOvr>
    <a:masterClrMapping/>
  </p:clrMapOvr>
  <p:transition spd="med">
    <p:newsflash/>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PASSIVE </a:t>
            </a:r>
            <a:endParaRPr lang="en-US"/>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r>
              <a:rPr lang="en-US" sz="2000">
                <a:solidFill>
                  <a:schemeClr val="tx1">
                    <a:alpha val="60000"/>
                  </a:schemeClr>
                </a:solidFill>
              </a:rPr>
              <a:t>Passive surveillance is the most common form of surveillance and occurs when laboratories, physicians, or other healthcare providers regularly report cases or disease to the local health department. </a:t>
            </a:r>
            <a:endParaRPr lang="en-US" sz="2000">
              <a:solidFill>
                <a:schemeClr val="tx1">
                  <a:alpha val="60000"/>
                </a:schemeClr>
              </a:solidFill>
            </a:endParaRPr>
          </a:p>
          <a:p>
            <a:endParaRPr lang="en-US" sz="2000">
              <a:solidFill>
                <a:schemeClr val="tx1">
                  <a:alpha val="60000"/>
                </a:schemeClr>
              </a:solidFill>
            </a:endParaRPr>
          </a:p>
          <a:p>
            <a:r>
              <a:rPr lang="en-US" sz="2000">
                <a:solidFill>
                  <a:schemeClr val="tx1">
                    <a:alpha val="60000"/>
                  </a:schemeClr>
                </a:solidFill>
              </a:rPr>
              <a:t>These reports are based on standard case definitions for a particular disease or condition.</a:t>
            </a:r>
            <a:endParaRPr lang="en-US" sz="2000">
              <a:solidFill>
                <a:schemeClr val="tx1">
                  <a:alpha val="60000"/>
                </a:schemeClr>
              </a:solidFill>
            </a:endParaRPr>
          </a:p>
        </p:txBody>
      </p:sp>
    </p:spTree>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ACTIVE</a:t>
            </a:r>
            <a:endParaRPr lang="en-US"/>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r>
              <a:rPr lang="en-US" sz="2000">
                <a:solidFill>
                  <a:schemeClr val="tx1">
                    <a:alpha val="60000"/>
                  </a:schemeClr>
                </a:solidFill>
              </a:rPr>
              <a:t>A second form of surveillance is active surveillance. This occurs when the collection of data from the lab, physician, or other healthcare provider is initiated by the health department. </a:t>
            </a:r>
            <a:endParaRPr lang="en-US" sz="2000">
              <a:solidFill>
                <a:schemeClr val="tx1">
                  <a:alpha val="60000"/>
                </a:schemeClr>
              </a:solidFill>
            </a:endParaRPr>
          </a:p>
          <a:p>
            <a:r>
              <a:rPr lang="en-US" sz="2000">
                <a:solidFill>
                  <a:schemeClr val="tx1">
                    <a:alpha val="60000"/>
                  </a:schemeClr>
                </a:solidFill>
              </a:rPr>
              <a:t>Active surveillance is often used during outbreak investigations or research studies. </a:t>
            </a:r>
            <a:endParaRPr lang="en-US" sz="2000">
              <a:solidFill>
                <a:schemeClr val="tx1">
                  <a:alpha val="60000"/>
                </a:schemeClr>
              </a:solidFill>
            </a:endParaRPr>
          </a:p>
          <a:p>
            <a:r>
              <a:rPr lang="en-US" sz="2000">
                <a:solidFill>
                  <a:schemeClr val="tx1">
                    <a:alpha val="60000"/>
                  </a:schemeClr>
                </a:solidFill>
              </a:rPr>
              <a:t>Active surveillance has an advantage over passive</a:t>
            </a:r>
            <a:endParaRPr lang="en-US" sz="2000">
              <a:solidFill>
                <a:schemeClr val="tx1">
                  <a:alpha val="60000"/>
                </a:schemeClr>
              </a:solidFill>
            </a:endParaRPr>
          </a:p>
          <a:p>
            <a:r>
              <a:rPr lang="en-US" sz="2000">
                <a:solidFill>
                  <a:schemeClr val="tx1">
                    <a:alpha val="60000"/>
                  </a:schemeClr>
                </a:solidFill>
              </a:rPr>
              <a:t>surveillance because it achieves more complete and accurate reporting.</a:t>
            </a:r>
            <a:endParaRPr lang="en-US" sz="2000">
              <a:solidFill>
                <a:schemeClr val="tx1">
                  <a:alpha val="60000"/>
                </a:schemeClr>
              </a:solidFill>
            </a:endParaRPr>
          </a:p>
        </p:txBody>
      </p:sp>
    </p:spTree>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SYNDROMIC</a:t>
            </a:r>
            <a:endParaRPr lang="en-US"/>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endParaRPr lang="en-US" sz="2000">
              <a:solidFill>
                <a:schemeClr val="tx1">
                  <a:alpha val="60000"/>
                </a:schemeClr>
              </a:solidFill>
            </a:endParaRPr>
          </a:p>
          <a:p>
            <a:r>
              <a:rPr lang="en-US" sz="2000">
                <a:solidFill>
                  <a:schemeClr val="tx1">
                    <a:alpha val="60000"/>
                  </a:schemeClr>
                </a:solidFill>
              </a:rPr>
              <a:t>A third type of surveillance is syndromic surveillance. It is defined as the ongoing, systematic collection, analysis, interpretation, and application of real-time indicators for disease that allow for detection before public health authorities would otherwise identify them. </a:t>
            </a:r>
            <a:endParaRPr lang="en-US" sz="2000">
              <a:solidFill>
                <a:schemeClr val="tx1">
                  <a:alpha val="60000"/>
                </a:schemeClr>
              </a:solidFill>
            </a:endParaRPr>
          </a:p>
          <a:p>
            <a:r>
              <a:rPr lang="en-US" sz="2000">
                <a:solidFill>
                  <a:schemeClr val="tx1">
                    <a:alpha val="60000"/>
                  </a:schemeClr>
                </a:solidFill>
              </a:rPr>
              <a:t>Syndromic surveillance data are collected</a:t>
            </a:r>
            <a:endParaRPr lang="en-US" sz="2000">
              <a:solidFill>
                <a:schemeClr val="tx1">
                  <a:alpha val="60000"/>
                </a:schemeClr>
              </a:solidFill>
            </a:endParaRPr>
          </a:p>
          <a:p>
            <a:r>
              <a:rPr lang="en-US" sz="2000">
                <a:solidFill>
                  <a:schemeClr val="tx1">
                    <a:alpha val="60000"/>
                  </a:schemeClr>
                </a:solidFill>
              </a:rPr>
              <a:t>in real time, meaning that the data are automated so that they can be received daily, or even more frequently.</a:t>
            </a:r>
            <a:endParaRPr lang="en-US" sz="2000">
              <a:solidFill>
                <a:schemeClr val="tx1">
                  <a:alpha val="60000"/>
                </a:schemeClr>
              </a:solidFill>
            </a:endParaRPr>
          </a:p>
        </p:txBody>
      </p:sp>
    </p:spTree>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Question Arising with concerns</a:t>
            </a:r>
            <a:endParaRPr lang="en-US"/>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endParaRPr lang="en-US" sz="2000">
              <a:solidFill>
                <a:schemeClr val="tx1">
                  <a:alpha val="60000"/>
                </a:schemeClr>
              </a:solidFill>
            </a:endParaRPr>
          </a:p>
          <a:p>
            <a:r>
              <a:rPr lang="en-US" sz="2000">
                <a:solidFill>
                  <a:schemeClr val="tx1">
                    <a:alpha val="60000"/>
                  </a:schemeClr>
                </a:solidFill>
              </a:rPr>
              <a:t>Why is this data collected ? What are its outcomes?</a:t>
            </a:r>
            <a:endParaRPr lang="en-US" sz="2000">
              <a:solidFill>
                <a:schemeClr val="tx1">
                  <a:alpha val="60000"/>
                </a:schemeClr>
              </a:solidFill>
            </a:endParaRPr>
          </a:p>
          <a:p>
            <a:r>
              <a:rPr lang="en-US" sz="2000">
                <a:solidFill>
                  <a:schemeClr val="tx1">
                    <a:alpha val="60000"/>
                  </a:schemeClr>
                </a:solidFill>
              </a:rPr>
              <a:t>Where will this data stay ? Is it public use or under any organisation?</a:t>
            </a:r>
            <a:endParaRPr lang="en-US" sz="2000">
              <a:solidFill>
                <a:schemeClr val="tx1">
                  <a:alpha val="60000"/>
                </a:schemeClr>
              </a:solidFill>
            </a:endParaRPr>
          </a:p>
          <a:p>
            <a:r>
              <a:rPr lang="en-US" sz="2000">
                <a:solidFill>
                  <a:schemeClr val="tx1">
                    <a:alpha val="60000"/>
                  </a:schemeClr>
                </a:solidFill>
              </a:rPr>
              <a:t>What can be the emotional burdens or benefits of living in a surveillance-obsessed society? </a:t>
            </a:r>
            <a:endParaRPr lang="en-US" sz="2000">
              <a:solidFill>
                <a:schemeClr val="tx1">
                  <a:alpha val="60000"/>
                </a:schemeClr>
              </a:solidFill>
            </a:endParaRPr>
          </a:p>
          <a:p>
            <a:r>
              <a:rPr lang="en-US" sz="2000">
                <a:solidFill>
                  <a:schemeClr val="tx1">
                    <a:alpha val="60000"/>
                  </a:schemeClr>
                </a:solidFill>
              </a:rPr>
              <a:t>What exactly is going on with the Surveillance Camera Man?</a:t>
            </a:r>
            <a:endParaRPr lang="en-US" sz="2000">
              <a:solidFill>
                <a:schemeClr val="tx1">
                  <a:alpha val="60000"/>
                </a:schemeClr>
              </a:solidFill>
            </a:endParaRPr>
          </a:p>
          <a:p>
            <a:endParaRPr lang="en-US" sz="2000">
              <a:solidFill>
                <a:schemeClr val="tx1">
                  <a:alpha val="60000"/>
                </a:schemeClr>
              </a:solidFill>
            </a:endParaRPr>
          </a:p>
          <a:p>
            <a:endParaRPr lang="en-US" sz="2000">
              <a:solidFill>
                <a:schemeClr val="tx1">
                  <a:alpha val="60000"/>
                </a:schemeClr>
              </a:solidFill>
            </a:endParaRPr>
          </a:p>
        </p:txBody>
      </p:sp>
    </p:spTree>
  </p:cSld>
  <p:clrMapOvr>
    <a:masterClrMapping/>
  </p:clrMapOvr>
  <p:transition spd="slow">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661575"/>
          </a:xfrm>
        </p:spPr>
        <p:txBody>
          <a:bodyPr anchor="t">
            <a:normAutofit fontScale="90000"/>
          </a:bodyPr>
          <a:lstStyle/>
          <a:p>
            <a:r>
              <a:rPr lang="en-US" dirty="0"/>
              <a:t>How does it create negative impacts?</a:t>
            </a:r>
            <a:endParaRPr lang="en-US" dirty="0"/>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r>
              <a:rPr lang="en-US" sz="2000">
                <a:solidFill>
                  <a:schemeClr val="tx1">
                    <a:alpha val="60000"/>
                  </a:schemeClr>
                </a:solidFill>
              </a:rPr>
              <a:t>Monitoring and surveillance when conducted in a way that is opaque, unfair, dishonest, and apathetic can be harmful for the people subject to it.</a:t>
            </a:r>
            <a:endParaRPr lang="en-US" sz="2000">
              <a:solidFill>
                <a:schemeClr val="tx1">
                  <a:alpha val="60000"/>
                </a:schemeClr>
              </a:solidFill>
            </a:endParaRPr>
          </a:p>
          <a:p>
            <a:r>
              <a:rPr lang="en-US" sz="2000">
                <a:solidFill>
                  <a:schemeClr val="tx1">
                    <a:alpha val="60000"/>
                  </a:schemeClr>
                </a:solidFill>
                <a:sym typeface="+mn-ea"/>
              </a:rPr>
              <a:t>Having a watch on someone’s daily activity is unethical.</a:t>
            </a:r>
            <a:endParaRPr lang="en-US" sz="2000">
              <a:solidFill>
                <a:schemeClr val="tx1">
                  <a:alpha val="60000"/>
                </a:schemeClr>
              </a:solidFill>
              <a:sym typeface="+mn-ea"/>
            </a:endParaRPr>
          </a:p>
          <a:p>
            <a:r>
              <a:rPr lang="en-US" sz="2000">
                <a:solidFill>
                  <a:schemeClr val="tx1">
                    <a:alpha val="60000"/>
                  </a:schemeClr>
                </a:solidFill>
              </a:rPr>
              <a:t>According to Thiel, those who are often monitored lose their sense of control over their own choices, which leads to a loss of moral responsibility. </a:t>
            </a:r>
            <a:endParaRPr lang="en-US" sz="2000">
              <a:solidFill>
                <a:schemeClr val="tx1">
                  <a:alpha val="60000"/>
                </a:schemeClr>
              </a:solidFill>
            </a:endParaRPr>
          </a:p>
          <a:p>
            <a:r>
              <a:rPr lang="en-US" sz="2000">
                <a:solidFill>
                  <a:schemeClr val="tx1">
                    <a:alpha val="60000"/>
                  </a:schemeClr>
                </a:solidFill>
              </a:rPr>
              <a:t>Therefore, when there is no longer moral responsibility, deviance occurs.</a:t>
            </a:r>
            <a:endParaRPr lang="en-US" sz="2000">
              <a:solidFill>
                <a:schemeClr val="tx1">
                  <a:alpha val="60000"/>
                </a:schemeClr>
              </a:solidFill>
            </a:endParaRPr>
          </a:p>
          <a:p>
            <a:endParaRPr lang="en-US" sz="2000">
              <a:solidFill>
                <a:schemeClr val="tx1">
                  <a:alpha val="60000"/>
                </a:schemeClr>
              </a:solidFill>
            </a:endParaRPr>
          </a:p>
        </p:txBody>
      </p:sp>
    </p:spTree>
  </p:cSld>
  <p:clrMapOvr>
    <a:masterClrMapping/>
  </p:clrMapOvr>
  <p:transition spd="slow">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251677" y="662399"/>
            <a:ext cx="4357499" cy="1494000"/>
          </a:xfrm>
        </p:spPr>
        <p:txBody>
          <a:bodyPr anchor="t">
            <a:normAutofit/>
          </a:bodyPr>
          <a:lstStyle/>
          <a:p>
            <a:r>
              <a:rPr lang="en-US">
                <a:sym typeface="+mn-ea"/>
              </a:rPr>
              <a:t>Monitoring Data – Public Health</a:t>
            </a:r>
            <a:endParaRPr lang="en-US"/>
          </a:p>
        </p:txBody>
      </p:sp>
      <p:grpSp>
        <p:nvGrpSpPr>
          <p:cNvPr id="50" name="Group 49"/>
          <p:cNvGrpSpPr>
            <a:grpSpLocks noGrp="1" noRot="1" noChangeAspect="1" noMove="1" noResize="1" noUngrp="1"/>
          </p:cNvGrpSpPr>
          <p:nvPr/>
        </p:nvGrpSpPr>
        <p:grpSpPr>
          <a:xfrm>
            <a:off x="0" y="0"/>
            <a:ext cx="885825" cy="6858000"/>
            <a:chOff x="0" y="0"/>
            <a:chExt cx="885825" cy="6858000"/>
          </a:xfrm>
        </p:grpSpPr>
        <p:sp>
          <p:nvSpPr>
            <p:cNvPr id="5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5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0"/>
            <a:ext cx="4363595" cy="3844800"/>
          </a:xfrm>
        </p:spPr>
        <p:txBody>
          <a:bodyPr>
            <a:normAutofit lnSpcReduction="10000"/>
          </a:bodyPr>
          <a:lstStyle/>
          <a:p>
            <a:pPr rtl="0">
              <a:spcBef>
                <a:spcPts val="1200"/>
              </a:spcBef>
              <a:spcAft>
                <a:spcPts val="1200"/>
              </a:spcAft>
            </a:pPr>
            <a:r>
              <a:rPr lang="en-US" sz="2000">
                <a:solidFill>
                  <a:schemeClr val="tx1">
                    <a:alpha val="60000"/>
                  </a:schemeClr>
                </a:solidFill>
                <a:effectLst/>
                <a:sym typeface="+mn-ea"/>
              </a:rPr>
              <a:t>We have recognized that surveillance technologies have been useful and well-intentioned at some stages, the best examples – are health surveillance. </a:t>
            </a:r>
            <a:endParaRPr lang="en-US" sz="2000">
              <a:solidFill>
                <a:schemeClr val="tx1">
                  <a:alpha val="60000"/>
                </a:schemeClr>
              </a:solidFill>
              <a:effectLst/>
              <a:sym typeface="+mn-ea"/>
            </a:endParaRPr>
          </a:p>
          <a:p>
            <a:pPr rtl="0">
              <a:spcBef>
                <a:spcPts val="1200"/>
              </a:spcBef>
              <a:spcAft>
                <a:spcPts val="1200"/>
              </a:spcAft>
            </a:pPr>
            <a:r>
              <a:rPr lang="en-US" sz="2000">
                <a:solidFill>
                  <a:schemeClr val="tx1">
                    <a:alpha val="60000"/>
                  </a:schemeClr>
                </a:solidFill>
                <a:sym typeface="+mn-ea"/>
              </a:rPr>
              <a:t>During COVID we used to receive daily updates on infected patients with the predicted number. How were we collecting the data? One of the mobile applications used by Indian Government was </a:t>
            </a:r>
            <a:r>
              <a:rPr lang="en-US" sz="2000" b="1">
                <a:solidFill>
                  <a:schemeClr val="tx1">
                    <a:alpha val="60000"/>
                  </a:schemeClr>
                </a:solidFill>
                <a:sym typeface="+mn-ea"/>
              </a:rPr>
              <a:t>Arogya Setu</a:t>
            </a:r>
            <a:r>
              <a:rPr lang="en-US" sz="2000">
                <a:solidFill>
                  <a:schemeClr val="tx1">
                    <a:alpha val="60000"/>
                  </a:schemeClr>
                </a:solidFill>
                <a:sym typeface="+mn-ea"/>
              </a:rPr>
              <a:t> </a:t>
            </a:r>
            <a:endParaRPr lang="en-US" sz="2000">
              <a:solidFill>
                <a:schemeClr val="tx1">
                  <a:alpha val="60000"/>
                </a:schemeClr>
              </a:solidFill>
              <a:sym typeface="+mn-ea"/>
            </a:endParaRPr>
          </a:p>
          <a:p>
            <a:pPr rtl="0">
              <a:spcBef>
                <a:spcPts val="1200"/>
              </a:spcBef>
              <a:spcAft>
                <a:spcPts val="1200"/>
              </a:spcAft>
              <a:buNone/>
            </a:pPr>
            <a:endParaRPr lang="en-US" sz="2000">
              <a:solidFill>
                <a:schemeClr val="tx1">
                  <a:alpha val="60000"/>
                </a:schemeClr>
              </a:solidFill>
            </a:endParaRPr>
          </a:p>
        </p:txBody>
      </p:sp>
      <p:pic>
        <p:nvPicPr>
          <p:cNvPr id="5" name="Picture 4" descr="Graphical user interface, text, application&#10;&#10;Description automatically generated"/>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975028" y="1694539"/>
            <a:ext cx="5572564" cy="3468921"/>
          </a:xfrm>
          <a:prstGeom prst="rect">
            <a:avLst/>
          </a:prstGeom>
        </p:spPr>
      </p:pic>
    </p:spTree>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p:cNvSpPr>
            <a:spLocks noGrp="1" noRot="1" noChangeAspect="1" noMove="1" noResize="1" noEditPoints="1" noAdjustHandles="1" noChangeArrowheads="1" noChangeShapeType="1" noTextEdit="1"/>
          </p:cNvSpPr>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2700" kern="1200">
                <a:solidFill>
                  <a:schemeClr val="bg1"/>
                </a:solidFill>
                <a:latin typeface="+mj-lt"/>
                <a:ea typeface="+mj-ea"/>
                <a:cs typeface="+mj-cs"/>
              </a:rPr>
              <a:t>Picture taken from WHO site - https://covid19.who.int/region/searo/country/in</a:t>
            </a:r>
            <a:endParaRPr lang="en-US" sz="2700" kern="1200">
              <a:solidFill>
                <a:schemeClr val="bg1"/>
              </a:solidFill>
              <a:latin typeface="+mj-lt"/>
              <a:ea typeface="+mj-ea"/>
              <a:cs typeface="+mj-cs"/>
            </a:endParaRPr>
          </a:p>
        </p:txBody>
      </p:sp>
      <p:pic>
        <p:nvPicPr>
          <p:cNvPr id="7" name="Content Placeholder 6" descr="Map"/>
          <p:cNvPicPr>
            <a:picLocks noGrp="1" noChangeAspect="1"/>
          </p:cNvPicPr>
          <p:nvPr>
            <p:ph idx="1"/>
          </p:nvPr>
        </p:nvPicPr>
        <p:blipFill>
          <a:blip r:embed="rId1">
            <a:extLst>
              <a:ext uri="{28A0092B-C50C-407E-A947-70E740481C1C}">
                <a14:useLocalDpi xmlns:a14="http://schemas.microsoft.com/office/drawing/2010/main" val="0"/>
              </a:ext>
            </a:extLst>
          </a:blip>
          <a:srcRect b="11563"/>
          <a:stretch>
            <a:fillRect/>
          </a:stretch>
        </p:blipFill>
        <p:spPr>
          <a:xfrm>
            <a:off x="643255" y="1950085"/>
            <a:ext cx="10904855" cy="3399790"/>
          </a:xfrm>
          <a:prstGeom prst="rect">
            <a:avLst/>
          </a:prstGeom>
        </p:spPr>
      </p:pic>
    </p:spTree>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a:grpSpLocks noGrp="1" noRot="1" noChangeAspect="1" noMove="1" noResize="1" noUngrp="1"/>
          </p:cNvGrpSpPr>
          <p:nvPr/>
        </p:nvGrpSpPr>
        <p:grpSpPr>
          <a:xfrm>
            <a:off x="0" y="0"/>
            <a:ext cx="885825" cy="6858000"/>
            <a:chOff x="0" y="0"/>
            <a:chExt cx="885825" cy="6858000"/>
          </a:xfrm>
        </p:grpSpPr>
        <p:sp>
          <p:nvSpPr>
            <p:cNvPr id="23"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24"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txBody>
            <a:bodyPr/>
            <a:lstStyle/>
            <a:p>
              <a:endParaRPr lang="en-US" dirty="0"/>
            </a:p>
          </p:txBody>
        </p:sp>
      </p:grpSp>
      <p:sp>
        <p:nvSpPr>
          <p:cNvPr id="3" name="Content Placeholder 2"/>
          <p:cNvSpPr>
            <a:spLocks noGrp="1"/>
          </p:cNvSpPr>
          <p:nvPr>
            <p:ph idx="1"/>
          </p:nvPr>
        </p:nvSpPr>
        <p:spPr>
          <a:xfrm>
            <a:off x="1251678" y="2286001"/>
            <a:ext cx="6015897" cy="3844800"/>
          </a:xfrm>
        </p:spPr>
        <p:txBody>
          <a:bodyPr>
            <a:normAutofit/>
          </a:bodyPr>
          <a:lstStyle/>
          <a:p>
            <a:r>
              <a:rPr lang="en-US" sz="2000">
                <a:solidFill>
                  <a:schemeClr val="tx1">
                    <a:alpha val="60000"/>
                  </a:schemeClr>
                </a:solidFill>
              </a:rPr>
              <a:t>Another important concern is that digitally enabled surveillance technologies can provide a wider range of information than initially intended, enabling what is known as ‘function creep’</a:t>
            </a:r>
            <a:endParaRPr lang="en-US" sz="2000">
              <a:solidFill>
                <a:schemeClr val="tx1">
                  <a:alpha val="60000"/>
                </a:schemeClr>
              </a:solidFill>
            </a:endParaRPr>
          </a:p>
          <a:p>
            <a:r>
              <a:rPr lang="en-US" sz="2000">
                <a:solidFill>
                  <a:schemeClr val="tx1">
                    <a:alpha val="60000"/>
                  </a:schemeClr>
                </a:solidFill>
              </a:rPr>
              <a:t>Most advanced robots, for example, are equipped with sensors and actuators that collect, transmit and process a vast amount of data in real time. </a:t>
            </a:r>
            <a:endParaRPr lang="en-US" sz="2000">
              <a:solidFill>
                <a:schemeClr val="tx1">
                  <a:alpha val="60000"/>
                </a:schemeClr>
              </a:solidFill>
            </a:endParaRPr>
          </a:p>
        </p:txBody>
      </p:sp>
      <p:pic>
        <p:nvPicPr>
          <p:cNvPr id="5" name="Picture 4" descr="singapore-robot-xavier-1235122903"/>
          <p:cNvPicPr>
            <a:picLocks noChangeAspect="1"/>
          </p:cNvPicPr>
          <p:nvPr/>
        </p:nvPicPr>
        <p:blipFill rotWithShape="1">
          <a:blip r:embed="rId1"/>
          <a:srcRect l="23641" r="23794" b="-3"/>
          <a:stretch>
            <a:fillRect/>
          </a:stretch>
        </p:blipFill>
        <p:spPr>
          <a:xfrm>
            <a:off x="7267575" y="990691"/>
            <a:ext cx="4714875" cy="4709156"/>
          </a:xfrm>
          <a:custGeom>
            <a:avLst/>
            <a:gdLst/>
            <a:ahLst/>
            <a:cxnLst/>
            <a:rect l="l" t="t" r="r" b="b"/>
            <a:pathLst>
              <a:path w="3860171" h="3855489">
                <a:moveTo>
                  <a:pt x="1930086" y="0"/>
                </a:moveTo>
                <a:lnTo>
                  <a:pt x="1967540" y="3511"/>
                </a:lnTo>
                <a:lnTo>
                  <a:pt x="2003824" y="12875"/>
                </a:lnTo>
                <a:lnTo>
                  <a:pt x="2038938" y="26920"/>
                </a:lnTo>
                <a:lnTo>
                  <a:pt x="2075222" y="44477"/>
                </a:lnTo>
                <a:lnTo>
                  <a:pt x="2109166" y="64375"/>
                </a:lnTo>
                <a:lnTo>
                  <a:pt x="2144279" y="85443"/>
                </a:lnTo>
                <a:lnTo>
                  <a:pt x="2179393" y="104171"/>
                </a:lnTo>
                <a:lnTo>
                  <a:pt x="2214507" y="122898"/>
                </a:lnTo>
                <a:lnTo>
                  <a:pt x="2248450" y="136943"/>
                </a:lnTo>
                <a:lnTo>
                  <a:pt x="2285905" y="146307"/>
                </a:lnTo>
                <a:lnTo>
                  <a:pt x="2322189" y="150989"/>
                </a:lnTo>
                <a:lnTo>
                  <a:pt x="2360814" y="150989"/>
                </a:lnTo>
                <a:lnTo>
                  <a:pt x="2400610" y="148648"/>
                </a:lnTo>
                <a:lnTo>
                  <a:pt x="2440405" y="143966"/>
                </a:lnTo>
                <a:lnTo>
                  <a:pt x="2480201" y="138114"/>
                </a:lnTo>
                <a:lnTo>
                  <a:pt x="2519996" y="133432"/>
                </a:lnTo>
                <a:lnTo>
                  <a:pt x="2559792" y="129921"/>
                </a:lnTo>
                <a:lnTo>
                  <a:pt x="2597247" y="131091"/>
                </a:lnTo>
                <a:lnTo>
                  <a:pt x="2633531" y="135773"/>
                </a:lnTo>
                <a:lnTo>
                  <a:pt x="2668644" y="146307"/>
                </a:lnTo>
                <a:lnTo>
                  <a:pt x="2697906" y="161523"/>
                </a:lnTo>
                <a:lnTo>
                  <a:pt x="2725997" y="181421"/>
                </a:lnTo>
                <a:lnTo>
                  <a:pt x="2750577" y="204830"/>
                </a:lnTo>
                <a:lnTo>
                  <a:pt x="2775156" y="231750"/>
                </a:lnTo>
                <a:lnTo>
                  <a:pt x="2797395" y="259841"/>
                </a:lnTo>
                <a:lnTo>
                  <a:pt x="2819634" y="289103"/>
                </a:lnTo>
                <a:lnTo>
                  <a:pt x="2841872" y="318364"/>
                </a:lnTo>
                <a:lnTo>
                  <a:pt x="2864111" y="346455"/>
                </a:lnTo>
                <a:lnTo>
                  <a:pt x="2887520" y="373376"/>
                </a:lnTo>
                <a:lnTo>
                  <a:pt x="2914441" y="396785"/>
                </a:lnTo>
                <a:lnTo>
                  <a:pt x="2940191" y="417853"/>
                </a:lnTo>
                <a:lnTo>
                  <a:pt x="2969452" y="434240"/>
                </a:lnTo>
                <a:lnTo>
                  <a:pt x="3001055" y="448285"/>
                </a:lnTo>
                <a:lnTo>
                  <a:pt x="3034998" y="459990"/>
                </a:lnTo>
                <a:lnTo>
                  <a:pt x="3070112" y="470524"/>
                </a:lnTo>
                <a:lnTo>
                  <a:pt x="3105226" y="479888"/>
                </a:lnTo>
                <a:lnTo>
                  <a:pt x="3141510" y="489251"/>
                </a:lnTo>
                <a:lnTo>
                  <a:pt x="3175453" y="499785"/>
                </a:lnTo>
                <a:lnTo>
                  <a:pt x="3209396" y="511490"/>
                </a:lnTo>
                <a:lnTo>
                  <a:pt x="3240999" y="525535"/>
                </a:lnTo>
                <a:lnTo>
                  <a:pt x="3269090" y="543092"/>
                </a:lnTo>
                <a:lnTo>
                  <a:pt x="3294840" y="564161"/>
                </a:lnTo>
                <a:lnTo>
                  <a:pt x="3315908" y="589911"/>
                </a:lnTo>
                <a:lnTo>
                  <a:pt x="3333465" y="618002"/>
                </a:lnTo>
                <a:lnTo>
                  <a:pt x="3347510" y="649604"/>
                </a:lnTo>
                <a:lnTo>
                  <a:pt x="3359215" y="683547"/>
                </a:lnTo>
                <a:lnTo>
                  <a:pt x="3369749" y="717491"/>
                </a:lnTo>
                <a:lnTo>
                  <a:pt x="3379113" y="753775"/>
                </a:lnTo>
                <a:lnTo>
                  <a:pt x="3388476" y="788889"/>
                </a:lnTo>
                <a:lnTo>
                  <a:pt x="3399010" y="824002"/>
                </a:lnTo>
                <a:lnTo>
                  <a:pt x="3410715" y="857946"/>
                </a:lnTo>
                <a:lnTo>
                  <a:pt x="3424760" y="889548"/>
                </a:lnTo>
                <a:lnTo>
                  <a:pt x="3441147" y="918809"/>
                </a:lnTo>
                <a:lnTo>
                  <a:pt x="3462215" y="944560"/>
                </a:lnTo>
                <a:lnTo>
                  <a:pt x="3485624" y="971480"/>
                </a:lnTo>
                <a:lnTo>
                  <a:pt x="3512545" y="994889"/>
                </a:lnTo>
                <a:lnTo>
                  <a:pt x="3540636" y="1017128"/>
                </a:lnTo>
                <a:lnTo>
                  <a:pt x="3571068" y="1039367"/>
                </a:lnTo>
                <a:lnTo>
                  <a:pt x="3600329" y="1061605"/>
                </a:lnTo>
                <a:lnTo>
                  <a:pt x="3628420" y="1083844"/>
                </a:lnTo>
                <a:lnTo>
                  <a:pt x="3655341" y="1108424"/>
                </a:lnTo>
                <a:lnTo>
                  <a:pt x="3678750" y="1133003"/>
                </a:lnTo>
                <a:lnTo>
                  <a:pt x="3698648" y="1161094"/>
                </a:lnTo>
                <a:lnTo>
                  <a:pt x="3713864" y="1190356"/>
                </a:lnTo>
                <a:lnTo>
                  <a:pt x="3724398" y="1225469"/>
                </a:lnTo>
                <a:lnTo>
                  <a:pt x="3729080" y="1261754"/>
                </a:lnTo>
                <a:lnTo>
                  <a:pt x="3730250" y="1299208"/>
                </a:lnTo>
                <a:lnTo>
                  <a:pt x="3726739" y="1339004"/>
                </a:lnTo>
                <a:lnTo>
                  <a:pt x="3722057" y="1378799"/>
                </a:lnTo>
                <a:lnTo>
                  <a:pt x="3716205" y="1418595"/>
                </a:lnTo>
                <a:lnTo>
                  <a:pt x="3711523" y="1458391"/>
                </a:lnTo>
                <a:lnTo>
                  <a:pt x="3709182" y="1498186"/>
                </a:lnTo>
                <a:lnTo>
                  <a:pt x="3709182" y="1536811"/>
                </a:lnTo>
                <a:lnTo>
                  <a:pt x="3713864" y="1573096"/>
                </a:lnTo>
                <a:lnTo>
                  <a:pt x="3723228" y="1609380"/>
                </a:lnTo>
                <a:lnTo>
                  <a:pt x="3737273" y="1643323"/>
                </a:lnTo>
                <a:lnTo>
                  <a:pt x="3756000" y="1678437"/>
                </a:lnTo>
                <a:lnTo>
                  <a:pt x="3774728" y="1713550"/>
                </a:lnTo>
                <a:lnTo>
                  <a:pt x="3795796" y="1748664"/>
                </a:lnTo>
                <a:lnTo>
                  <a:pt x="3815694" y="1782608"/>
                </a:lnTo>
                <a:lnTo>
                  <a:pt x="3833250" y="1818892"/>
                </a:lnTo>
                <a:lnTo>
                  <a:pt x="3847296" y="1854005"/>
                </a:lnTo>
                <a:lnTo>
                  <a:pt x="3856660" y="1890290"/>
                </a:lnTo>
                <a:lnTo>
                  <a:pt x="3860171" y="1927744"/>
                </a:lnTo>
                <a:lnTo>
                  <a:pt x="3856660" y="1965199"/>
                </a:lnTo>
                <a:lnTo>
                  <a:pt x="3847296" y="2001483"/>
                </a:lnTo>
                <a:lnTo>
                  <a:pt x="3833250" y="2036597"/>
                </a:lnTo>
                <a:lnTo>
                  <a:pt x="3815694" y="2072881"/>
                </a:lnTo>
                <a:lnTo>
                  <a:pt x="3795796" y="2106824"/>
                </a:lnTo>
                <a:lnTo>
                  <a:pt x="3774728" y="2141938"/>
                </a:lnTo>
                <a:lnTo>
                  <a:pt x="3756000" y="2177052"/>
                </a:lnTo>
                <a:lnTo>
                  <a:pt x="3737273" y="2212166"/>
                </a:lnTo>
                <a:lnTo>
                  <a:pt x="3723228" y="2246109"/>
                </a:lnTo>
                <a:lnTo>
                  <a:pt x="3713864" y="2282393"/>
                </a:lnTo>
                <a:lnTo>
                  <a:pt x="3709182" y="2318677"/>
                </a:lnTo>
                <a:lnTo>
                  <a:pt x="3709182" y="2357302"/>
                </a:lnTo>
                <a:lnTo>
                  <a:pt x="3711523" y="2397098"/>
                </a:lnTo>
                <a:lnTo>
                  <a:pt x="3716205" y="2436894"/>
                </a:lnTo>
                <a:lnTo>
                  <a:pt x="3722057" y="2476689"/>
                </a:lnTo>
                <a:lnTo>
                  <a:pt x="3726739" y="2516485"/>
                </a:lnTo>
                <a:lnTo>
                  <a:pt x="3730250" y="2556280"/>
                </a:lnTo>
                <a:lnTo>
                  <a:pt x="3729080" y="2593735"/>
                </a:lnTo>
                <a:lnTo>
                  <a:pt x="3724398" y="2630019"/>
                </a:lnTo>
                <a:lnTo>
                  <a:pt x="3713864" y="2665133"/>
                </a:lnTo>
                <a:lnTo>
                  <a:pt x="3698648" y="2694394"/>
                </a:lnTo>
                <a:lnTo>
                  <a:pt x="3678750" y="2722485"/>
                </a:lnTo>
                <a:lnTo>
                  <a:pt x="3655341" y="2747065"/>
                </a:lnTo>
                <a:lnTo>
                  <a:pt x="3628420" y="2771645"/>
                </a:lnTo>
                <a:lnTo>
                  <a:pt x="3600329" y="2793883"/>
                </a:lnTo>
                <a:lnTo>
                  <a:pt x="3571068" y="2816122"/>
                </a:lnTo>
                <a:lnTo>
                  <a:pt x="3540636" y="2838361"/>
                </a:lnTo>
                <a:lnTo>
                  <a:pt x="3512545" y="2860599"/>
                </a:lnTo>
                <a:lnTo>
                  <a:pt x="3485624" y="2884009"/>
                </a:lnTo>
                <a:lnTo>
                  <a:pt x="3462215" y="2910929"/>
                </a:lnTo>
                <a:lnTo>
                  <a:pt x="3441147" y="2936679"/>
                </a:lnTo>
                <a:lnTo>
                  <a:pt x="3424760" y="2965941"/>
                </a:lnTo>
                <a:lnTo>
                  <a:pt x="3410715" y="2997543"/>
                </a:lnTo>
                <a:lnTo>
                  <a:pt x="3399010" y="3031486"/>
                </a:lnTo>
                <a:lnTo>
                  <a:pt x="3388476" y="3066600"/>
                </a:lnTo>
                <a:lnTo>
                  <a:pt x="3379113" y="3101714"/>
                </a:lnTo>
                <a:lnTo>
                  <a:pt x="3369749" y="3137998"/>
                </a:lnTo>
                <a:lnTo>
                  <a:pt x="3359215" y="3171941"/>
                </a:lnTo>
                <a:lnTo>
                  <a:pt x="3347510" y="3205885"/>
                </a:lnTo>
                <a:lnTo>
                  <a:pt x="3333465" y="3237487"/>
                </a:lnTo>
                <a:lnTo>
                  <a:pt x="3315908" y="3265578"/>
                </a:lnTo>
                <a:lnTo>
                  <a:pt x="3294840" y="3291328"/>
                </a:lnTo>
                <a:lnTo>
                  <a:pt x="3269090" y="3312396"/>
                </a:lnTo>
                <a:lnTo>
                  <a:pt x="3240999" y="3329953"/>
                </a:lnTo>
                <a:lnTo>
                  <a:pt x="3209396" y="3343999"/>
                </a:lnTo>
                <a:lnTo>
                  <a:pt x="3175453" y="3355703"/>
                </a:lnTo>
                <a:lnTo>
                  <a:pt x="3141510" y="3366237"/>
                </a:lnTo>
                <a:lnTo>
                  <a:pt x="3105226" y="3375601"/>
                </a:lnTo>
                <a:lnTo>
                  <a:pt x="3070112" y="3384965"/>
                </a:lnTo>
                <a:lnTo>
                  <a:pt x="3034998" y="3395499"/>
                </a:lnTo>
                <a:lnTo>
                  <a:pt x="3001055" y="3407203"/>
                </a:lnTo>
                <a:lnTo>
                  <a:pt x="2969452" y="3421249"/>
                </a:lnTo>
                <a:lnTo>
                  <a:pt x="2940191" y="3437635"/>
                </a:lnTo>
                <a:lnTo>
                  <a:pt x="2914441" y="3458704"/>
                </a:lnTo>
                <a:lnTo>
                  <a:pt x="2887520" y="3482113"/>
                </a:lnTo>
                <a:lnTo>
                  <a:pt x="2864111" y="3509033"/>
                </a:lnTo>
                <a:lnTo>
                  <a:pt x="2841872" y="3537124"/>
                </a:lnTo>
                <a:lnTo>
                  <a:pt x="2819634" y="3566386"/>
                </a:lnTo>
                <a:lnTo>
                  <a:pt x="2797395" y="3595647"/>
                </a:lnTo>
                <a:lnTo>
                  <a:pt x="2775156" y="3623738"/>
                </a:lnTo>
                <a:lnTo>
                  <a:pt x="2750577" y="3650659"/>
                </a:lnTo>
                <a:lnTo>
                  <a:pt x="2725997" y="3674068"/>
                </a:lnTo>
                <a:lnTo>
                  <a:pt x="2697906" y="3693966"/>
                </a:lnTo>
                <a:lnTo>
                  <a:pt x="2668644" y="3709182"/>
                </a:lnTo>
                <a:lnTo>
                  <a:pt x="2633531" y="3719716"/>
                </a:lnTo>
                <a:lnTo>
                  <a:pt x="2597247" y="3724398"/>
                </a:lnTo>
                <a:lnTo>
                  <a:pt x="2559792" y="3725568"/>
                </a:lnTo>
                <a:lnTo>
                  <a:pt x="2519996" y="3722057"/>
                </a:lnTo>
                <a:lnTo>
                  <a:pt x="2480201" y="3717375"/>
                </a:lnTo>
                <a:lnTo>
                  <a:pt x="2440405" y="3711523"/>
                </a:lnTo>
                <a:lnTo>
                  <a:pt x="2400610" y="3706841"/>
                </a:lnTo>
                <a:lnTo>
                  <a:pt x="2360814" y="3704500"/>
                </a:lnTo>
                <a:lnTo>
                  <a:pt x="2322189" y="3704500"/>
                </a:lnTo>
                <a:lnTo>
                  <a:pt x="2285905" y="3709182"/>
                </a:lnTo>
                <a:lnTo>
                  <a:pt x="2248450" y="3718545"/>
                </a:lnTo>
                <a:lnTo>
                  <a:pt x="2214507" y="3732591"/>
                </a:lnTo>
                <a:lnTo>
                  <a:pt x="2179393" y="3751318"/>
                </a:lnTo>
                <a:lnTo>
                  <a:pt x="2144279" y="3770045"/>
                </a:lnTo>
                <a:lnTo>
                  <a:pt x="2109166" y="3791114"/>
                </a:lnTo>
                <a:lnTo>
                  <a:pt x="2075222" y="3811011"/>
                </a:lnTo>
                <a:lnTo>
                  <a:pt x="2038938" y="3828568"/>
                </a:lnTo>
                <a:lnTo>
                  <a:pt x="2003824" y="3842614"/>
                </a:lnTo>
                <a:lnTo>
                  <a:pt x="1967540" y="3851978"/>
                </a:lnTo>
                <a:lnTo>
                  <a:pt x="1930086" y="3855489"/>
                </a:lnTo>
                <a:lnTo>
                  <a:pt x="1892631" y="3851978"/>
                </a:lnTo>
                <a:lnTo>
                  <a:pt x="1856347" y="3842614"/>
                </a:lnTo>
                <a:lnTo>
                  <a:pt x="1821233" y="3828568"/>
                </a:lnTo>
                <a:lnTo>
                  <a:pt x="1784949" y="3811011"/>
                </a:lnTo>
                <a:lnTo>
                  <a:pt x="1751005" y="3791114"/>
                </a:lnTo>
                <a:lnTo>
                  <a:pt x="1715892" y="3770045"/>
                </a:lnTo>
                <a:lnTo>
                  <a:pt x="1680778" y="3751318"/>
                </a:lnTo>
                <a:lnTo>
                  <a:pt x="1645664" y="3732591"/>
                </a:lnTo>
                <a:lnTo>
                  <a:pt x="1610550" y="3718545"/>
                </a:lnTo>
                <a:lnTo>
                  <a:pt x="1574266" y="3709182"/>
                </a:lnTo>
                <a:lnTo>
                  <a:pt x="1537982" y="3704500"/>
                </a:lnTo>
                <a:lnTo>
                  <a:pt x="1499357" y="3704500"/>
                </a:lnTo>
                <a:lnTo>
                  <a:pt x="1459561" y="3706841"/>
                </a:lnTo>
                <a:lnTo>
                  <a:pt x="1419766" y="3711523"/>
                </a:lnTo>
                <a:lnTo>
                  <a:pt x="1379970" y="3717375"/>
                </a:lnTo>
                <a:lnTo>
                  <a:pt x="1340175" y="3722057"/>
                </a:lnTo>
                <a:lnTo>
                  <a:pt x="1300379" y="3725568"/>
                </a:lnTo>
                <a:lnTo>
                  <a:pt x="1262924" y="3724398"/>
                </a:lnTo>
                <a:lnTo>
                  <a:pt x="1226640" y="3719716"/>
                </a:lnTo>
                <a:lnTo>
                  <a:pt x="1191526" y="3709182"/>
                </a:lnTo>
                <a:lnTo>
                  <a:pt x="1162265" y="3693966"/>
                </a:lnTo>
                <a:lnTo>
                  <a:pt x="1134174" y="3674068"/>
                </a:lnTo>
                <a:lnTo>
                  <a:pt x="1109594" y="3650659"/>
                </a:lnTo>
                <a:lnTo>
                  <a:pt x="1085015" y="3623738"/>
                </a:lnTo>
                <a:lnTo>
                  <a:pt x="1062776" y="3595647"/>
                </a:lnTo>
                <a:lnTo>
                  <a:pt x="1040537" y="3566386"/>
                </a:lnTo>
                <a:lnTo>
                  <a:pt x="1018299" y="3537124"/>
                </a:lnTo>
                <a:lnTo>
                  <a:pt x="996060" y="3509033"/>
                </a:lnTo>
                <a:lnTo>
                  <a:pt x="972651" y="3482113"/>
                </a:lnTo>
                <a:lnTo>
                  <a:pt x="945730" y="3458704"/>
                </a:lnTo>
                <a:lnTo>
                  <a:pt x="919980" y="3437635"/>
                </a:lnTo>
                <a:lnTo>
                  <a:pt x="890719" y="3421249"/>
                </a:lnTo>
                <a:lnTo>
                  <a:pt x="859116" y="3407203"/>
                </a:lnTo>
                <a:lnTo>
                  <a:pt x="825173" y="3395499"/>
                </a:lnTo>
                <a:lnTo>
                  <a:pt x="790059" y="3384965"/>
                </a:lnTo>
                <a:lnTo>
                  <a:pt x="754946" y="3375601"/>
                </a:lnTo>
                <a:lnTo>
                  <a:pt x="718662" y="3366237"/>
                </a:lnTo>
                <a:lnTo>
                  <a:pt x="684718" y="3355703"/>
                </a:lnTo>
                <a:lnTo>
                  <a:pt x="650775" y="3343999"/>
                </a:lnTo>
                <a:lnTo>
                  <a:pt x="619173" y="3329953"/>
                </a:lnTo>
                <a:lnTo>
                  <a:pt x="591082" y="3312396"/>
                </a:lnTo>
                <a:lnTo>
                  <a:pt x="565332" y="3291328"/>
                </a:lnTo>
                <a:lnTo>
                  <a:pt x="544263" y="3265578"/>
                </a:lnTo>
                <a:lnTo>
                  <a:pt x="526706" y="3237487"/>
                </a:lnTo>
                <a:lnTo>
                  <a:pt x="512661" y="3205885"/>
                </a:lnTo>
                <a:lnTo>
                  <a:pt x="500956" y="3171941"/>
                </a:lnTo>
                <a:lnTo>
                  <a:pt x="490422" y="3137998"/>
                </a:lnTo>
                <a:lnTo>
                  <a:pt x="481059" y="3101714"/>
                </a:lnTo>
                <a:lnTo>
                  <a:pt x="471695" y="3066600"/>
                </a:lnTo>
                <a:lnTo>
                  <a:pt x="461161" y="3031486"/>
                </a:lnTo>
                <a:lnTo>
                  <a:pt x="449456" y="2997543"/>
                </a:lnTo>
                <a:lnTo>
                  <a:pt x="435411" y="2965941"/>
                </a:lnTo>
                <a:lnTo>
                  <a:pt x="419024" y="2936679"/>
                </a:lnTo>
                <a:lnTo>
                  <a:pt x="397956" y="2910929"/>
                </a:lnTo>
                <a:lnTo>
                  <a:pt x="374547" y="2884009"/>
                </a:lnTo>
                <a:lnTo>
                  <a:pt x="347626" y="2860599"/>
                </a:lnTo>
                <a:lnTo>
                  <a:pt x="318365" y="2838361"/>
                </a:lnTo>
                <a:lnTo>
                  <a:pt x="289103" y="2816122"/>
                </a:lnTo>
                <a:lnTo>
                  <a:pt x="259842" y="2793883"/>
                </a:lnTo>
                <a:lnTo>
                  <a:pt x="231751" y="2771645"/>
                </a:lnTo>
                <a:lnTo>
                  <a:pt x="204830" y="2747065"/>
                </a:lnTo>
                <a:lnTo>
                  <a:pt x="181421" y="2722485"/>
                </a:lnTo>
                <a:lnTo>
                  <a:pt x="161523" y="2694394"/>
                </a:lnTo>
                <a:lnTo>
                  <a:pt x="146308" y="2665133"/>
                </a:lnTo>
                <a:lnTo>
                  <a:pt x="135773" y="2630019"/>
                </a:lnTo>
                <a:lnTo>
                  <a:pt x="131092" y="2593735"/>
                </a:lnTo>
                <a:lnTo>
                  <a:pt x="129921" y="2556280"/>
                </a:lnTo>
                <a:lnTo>
                  <a:pt x="133432" y="2516485"/>
                </a:lnTo>
                <a:lnTo>
                  <a:pt x="138114" y="2476689"/>
                </a:lnTo>
                <a:lnTo>
                  <a:pt x="143967" y="2436894"/>
                </a:lnTo>
                <a:lnTo>
                  <a:pt x="148648" y="2397098"/>
                </a:lnTo>
                <a:lnTo>
                  <a:pt x="150989" y="2357302"/>
                </a:lnTo>
                <a:lnTo>
                  <a:pt x="150989" y="2318677"/>
                </a:lnTo>
                <a:lnTo>
                  <a:pt x="146308" y="2282393"/>
                </a:lnTo>
                <a:lnTo>
                  <a:pt x="136944" y="2246109"/>
                </a:lnTo>
                <a:lnTo>
                  <a:pt x="122898" y="2212166"/>
                </a:lnTo>
                <a:lnTo>
                  <a:pt x="105341" y="2177052"/>
                </a:lnTo>
                <a:lnTo>
                  <a:pt x="85444" y="2141938"/>
                </a:lnTo>
                <a:lnTo>
                  <a:pt x="64375" y="2106824"/>
                </a:lnTo>
                <a:lnTo>
                  <a:pt x="44478" y="2072881"/>
                </a:lnTo>
                <a:lnTo>
                  <a:pt x="26921" y="2036597"/>
                </a:lnTo>
                <a:lnTo>
                  <a:pt x="12875" y="2001483"/>
                </a:lnTo>
                <a:lnTo>
                  <a:pt x="3512" y="1965199"/>
                </a:lnTo>
                <a:lnTo>
                  <a:pt x="0" y="1927744"/>
                </a:lnTo>
                <a:lnTo>
                  <a:pt x="3512" y="1890290"/>
                </a:lnTo>
                <a:lnTo>
                  <a:pt x="12875" y="1854005"/>
                </a:lnTo>
                <a:lnTo>
                  <a:pt x="26921" y="1818892"/>
                </a:lnTo>
                <a:lnTo>
                  <a:pt x="44478" y="1782608"/>
                </a:lnTo>
                <a:lnTo>
                  <a:pt x="64375" y="1748664"/>
                </a:lnTo>
                <a:lnTo>
                  <a:pt x="85444" y="1713550"/>
                </a:lnTo>
                <a:lnTo>
                  <a:pt x="105341" y="1678437"/>
                </a:lnTo>
                <a:lnTo>
                  <a:pt x="122898" y="1643323"/>
                </a:lnTo>
                <a:lnTo>
                  <a:pt x="136944" y="1609380"/>
                </a:lnTo>
                <a:lnTo>
                  <a:pt x="146308" y="1573096"/>
                </a:lnTo>
                <a:lnTo>
                  <a:pt x="150989" y="1536811"/>
                </a:lnTo>
                <a:lnTo>
                  <a:pt x="150989" y="1498186"/>
                </a:lnTo>
                <a:lnTo>
                  <a:pt x="148648" y="1458391"/>
                </a:lnTo>
                <a:lnTo>
                  <a:pt x="143967" y="1418595"/>
                </a:lnTo>
                <a:lnTo>
                  <a:pt x="138114" y="1378799"/>
                </a:lnTo>
                <a:lnTo>
                  <a:pt x="133432" y="1339004"/>
                </a:lnTo>
                <a:lnTo>
                  <a:pt x="129921" y="1299208"/>
                </a:lnTo>
                <a:lnTo>
                  <a:pt x="131092" y="1261754"/>
                </a:lnTo>
                <a:lnTo>
                  <a:pt x="135773" y="1225469"/>
                </a:lnTo>
                <a:lnTo>
                  <a:pt x="146308" y="1190356"/>
                </a:lnTo>
                <a:lnTo>
                  <a:pt x="161523" y="1161094"/>
                </a:lnTo>
                <a:lnTo>
                  <a:pt x="181421" y="1133003"/>
                </a:lnTo>
                <a:lnTo>
                  <a:pt x="204830" y="1108424"/>
                </a:lnTo>
                <a:lnTo>
                  <a:pt x="231751" y="1083844"/>
                </a:lnTo>
                <a:lnTo>
                  <a:pt x="259842" y="1061605"/>
                </a:lnTo>
                <a:lnTo>
                  <a:pt x="289103" y="1039367"/>
                </a:lnTo>
                <a:lnTo>
                  <a:pt x="318365" y="1017128"/>
                </a:lnTo>
                <a:lnTo>
                  <a:pt x="347626" y="994889"/>
                </a:lnTo>
                <a:lnTo>
                  <a:pt x="374547" y="971480"/>
                </a:lnTo>
                <a:lnTo>
                  <a:pt x="397956" y="944560"/>
                </a:lnTo>
                <a:lnTo>
                  <a:pt x="419024" y="918809"/>
                </a:lnTo>
                <a:lnTo>
                  <a:pt x="435411" y="889548"/>
                </a:lnTo>
                <a:lnTo>
                  <a:pt x="449456" y="857946"/>
                </a:lnTo>
                <a:lnTo>
                  <a:pt x="461161" y="824002"/>
                </a:lnTo>
                <a:lnTo>
                  <a:pt x="471695" y="788889"/>
                </a:lnTo>
                <a:lnTo>
                  <a:pt x="481059" y="753775"/>
                </a:lnTo>
                <a:lnTo>
                  <a:pt x="490422" y="717491"/>
                </a:lnTo>
                <a:lnTo>
                  <a:pt x="500956" y="683547"/>
                </a:lnTo>
                <a:lnTo>
                  <a:pt x="512661" y="649604"/>
                </a:lnTo>
                <a:lnTo>
                  <a:pt x="526706" y="618002"/>
                </a:lnTo>
                <a:lnTo>
                  <a:pt x="544263" y="589911"/>
                </a:lnTo>
                <a:lnTo>
                  <a:pt x="565332" y="564161"/>
                </a:lnTo>
                <a:lnTo>
                  <a:pt x="591082" y="543092"/>
                </a:lnTo>
                <a:lnTo>
                  <a:pt x="619173" y="525535"/>
                </a:lnTo>
                <a:lnTo>
                  <a:pt x="650775" y="511490"/>
                </a:lnTo>
                <a:lnTo>
                  <a:pt x="684718" y="499785"/>
                </a:lnTo>
                <a:lnTo>
                  <a:pt x="718662" y="489251"/>
                </a:lnTo>
                <a:lnTo>
                  <a:pt x="754946" y="479888"/>
                </a:lnTo>
                <a:lnTo>
                  <a:pt x="790059" y="470524"/>
                </a:lnTo>
                <a:lnTo>
                  <a:pt x="825173" y="459990"/>
                </a:lnTo>
                <a:lnTo>
                  <a:pt x="859116" y="448285"/>
                </a:lnTo>
                <a:lnTo>
                  <a:pt x="890719" y="434240"/>
                </a:lnTo>
                <a:lnTo>
                  <a:pt x="919980" y="417853"/>
                </a:lnTo>
                <a:lnTo>
                  <a:pt x="945730" y="396785"/>
                </a:lnTo>
                <a:lnTo>
                  <a:pt x="972651" y="373376"/>
                </a:lnTo>
                <a:lnTo>
                  <a:pt x="996060" y="346455"/>
                </a:lnTo>
                <a:lnTo>
                  <a:pt x="1018299" y="318364"/>
                </a:lnTo>
                <a:lnTo>
                  <a:pt x="1040537" y="289103"/>
                </a:lnTo>
                <a:lnTo>
                  <a:pt x="1062776" y="259841"/>
                </a:lnTo>
                <a:lnTo>
                  <a:pt x="1085015" y="231750"/>
                </a:lnTo>
                <a:lnTo>
                  <a:pt x="1109594" y="204830"/>
                </a:lnTo>
                <a:lnTo>
                  <a:pt x="1134174" y="181421"/>
                </a:lnTo>
                <a:lnTo>
                  <a:pt x="1162265" y="161523"/>
                </a:lnTo>
                <a:lnTo>
                  <a:pt x="1191526" y="146307"/>
                </a:lnTo>
                <a:lnTo>
                  <a:pt x="1226640" y="135773"/>
                </a:lnTo>
                <a:lnTo>
                  <a:pt x="1262924" y="131091"/>
                </a:lnTo>
                <a:lnTo>
                  <a:pt x="1300379" y="129921"/>
                </a:lnTo>
                <a:lnTo>
                  <a:pt x="1340175" y="133432"/>
                </a:lnTo>
                <a:lnTo>
                  <a:pt x="1379970" y="138114"/>
                </a:lnTo>
                <a:lnTo>
                  <a:pt x="1419766" y="143966"/>
                </a:lnTo>
                <a:lnTo>
                  <a:pt x="1459561" y="148648"/>
                </a:lnTo>
                <a:lnTo>
                  <a:pt x="1499357" y="150989"/>
                </a:lnTo>
                <a:lnTo>
                  <a:pt x="1537982" y="150989"/>
                </a:lnTo>
                <a:lnTo>
                  <a:pt x="1574266" y="146307"/>
                </a:lnTo>
                <a:lnTo>
                  <a:pt x="1610550" y="136943"/>
                </a:lnTo>
                <a:lnTo>
                  <a:pt x="1645664" y="122898"/>
                </a:lnTo>
                <a:lnTo>
                  <a:pt x="1680778" y="104171"/>
                </a:lnTo>
                <a:lnTo>
                  <a:pt x="1715892" y="85443"/>
                </a:lnTo>
                <a:lnTo>
                  <a:pt x="1751005" y="64375"/>
                </a:lnTo>
                <a:lnTo>
                  <a:pt x="1784949" y="44477"/>
                </a:lnTo>
                <a:lnTo>
                  <a:pt x="1821233" y="26920"/>
                </a:lnTo>
                <a:lnTo>
                  <a:pt x="1856347" y="12875"/>
                </a:lnTo>
                <a:lnTo>
                  <a:pt x="1892631" y="3511"/>
                </a:lnTo>
                <a:close/>
              </a:path>
            </a:pathLst>
          </a:custGeom>
        </p:spPr>
      </p:pic>
      <p:sp>
        <p:nvSpPr>
          <p:cNvPr id="2" name="Text Box 1"/>
          <p:cNvSpPr txBox="1"/>
          <p:nvPr/>
        </p:nvSpPr>
        <p:spPr>
          <a:xfrm>
            <a:off x="1385570" y="264795"/>
            <a:ext cx="5953760" cy="768350"/>
          </a:xfrm>
          <a:prstGeom prst="rect">
            <a:avLst/>
          </a:prstGeom>
          <a:noFill/>
        </p:spPr>
        <p:txBody>
          <a:bodyPr wrap="square" rtlCol="0">
            <a:spAutoFit/>
          </a:bodyPr>
          <a:p>
            <a:r>
              <a:rPr lang="en-US" sz="4400"/>
              <a:t>Robots Advancements</a:t>
            </a:r>
            <a:endParaRPr lang="en-US" sz="4400"/>
          </a:p>
        </p:txBody>
      </p:sp>
    </p:spTree>
  </p:cSld>
  <p:clrMapOvr>
    <a:masterClrMapping/>
  </p:clrMapOvr>
  <p:transition spd="med">
    <p:newsflash/>
  </p:transition>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p:cNvSpPr>
            <a:spLocks noGrp="1" noRot="1" noChangeAspect="1" noMove="1" noResize="1" noEditPoints="1" noAdjustHandles="1" noChangeArrowheads="1" noChangeShapeType="1" noTextEdit="1"/>
          </p:cNvSpPr>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p:cNvGrpSpPr>
            <a:grpSpLocks noGrp="1" noRot="1" noChangeAspect="1" noMove="1" noResize="1" noUngrp="1"/>
          </p:cNvGrpSpPr>
          <p:nvPr/>
        </p:nvGrpSpPr>
        <p:grpSpPr>
          <a:xfrm>
            <a:off x="1" y="0"/>
            <a:ext cx="12191996" cy="6858000"/>
            <a:chOff x="1" y="0"/>
            <a:chExt cx="12191996" cy="6858000"/>
          </a:xfrm>
        </p:grpSpPr>
        <p:sp useBgFill="1">
          <p:nvSpPr>
            <p:cNvPr id="24" name="Rectangle 23"/>
            <p:cNvSpPr/>
            <p:nvPr/>
          </p:nvSpPr>
          <p:spPr bwMode="ltGray">
            <a:xfrm>
              <a:off x="1" y="0"/>
              <a:ext cx="12191996" cy="6858000"/>
            </a:xfrm>
            <a:prstGeom prst="rect">
              <a:avLst/>
            </a:prstGeom>
            <a:ln w="0">
              <a:noFill/>
              <a:prstDash val="solid"/>
              <a:round/>
            </a:ln>
          </p:spPr>
          <p:txBody>
            <a:bodyPr rtlCol="0" anchor="ctr"/>
            <a:lstStyle/>
            <a:p>
              <a:pPr algn="ctr" defTabSz="457200"/>
              <a:endParaRPr lang="en-US">
                <a:solidFill>
                  <a:schemeClr val="tx1"/>
                </a:solidFill>
              </a:endParaRPr>
            </a:p>
          </p:txBody>
        </p:sp>
        <p:sp>
          <p:nvSpPr>
            <p:cNvPr id="25" name="Rectangle 24"/>
            <p:cNvSpPr/>
            <p:nvPr/>
          </p:nvSpPr>
          <p:spPr bwMode="ltGray">
            <a:xfrm>
              <a:off x="1" y="0"/>
              <a:ext cx="12191996" cy="6858000"/>
            </a:xfrm>
            <a:prstGeom prst="rect">
              <a:avLst/>
            </a:prstGeom>
            <a:solidFill>
              <a:schemeClr val="accent1">
                <a:lumMod val="50000"/>
                <a:alpha val="25000"/>
              </a:schemeClr>
            </a:solidFill>
            <a:ln w="0">
              <a:noFill/>
              <a:prstDash val="solid"/>
              <a:round/>
            </a:ln>
          </p:spPr>
          <p:txBody>
            <a:bodyPr rtlCol="0" anchor="ctr"/>
            <a:lstStyle/>
            <a:p>
              <a:pPr algn="ctr" defTabSz="457200"/>
              <a:endParaRPr lang="en-US" dirty="0">
                <a:solidFill>
                  <a:schemeClr val="tx1"/>
                </a:solidFill>
              </a:endParaRPr>
            </a:p>
          </p:txBody>
        </p:sp>
      </p:grpSp>
      <p:sp>
        <p:nvSpPr>
          <p:cNvPr id="3" name="Content Placeholder 2"/>
          <p:cNvSpPr>
            <a:spLocks noGrp="1"/>
          </p:cNvSpPr>
          <p:nvPr>
            <p:ph idx="1"/>
          </p:nvPr>
        </p:nvSpPr>
        <p:spPr>
          <a:xfrm>
            <a:off x="133351" y="2143696"/>
            <a:ext cx="5654024" cy="2085975"/>
          </a:xfrm>
        </p:spPr>
        <p:txBody>
          <a:bodyPr>
            <a:normAutofit/>
          </a:bodyPr>
          <a:lstStyle/>
          <a:p>
            <a:r>
              <a:rPr lang="en-US" sz="2000">
                <a:solidFill>
                  <a:schemeClr val="tx1">
                    <a:alpha val="60000"/>
                  </a:schemeClr>
                </a:solidFill>
              </a:rPr>
              <a:t>In Banking, Monitoring is essential to prevent insider trading and to comply with regulatory requirements. </a:t>
            </a:r>
            <a:endParaRPr lang="en-US" sz="2000">
              <a:solidFill>
                <a:schemeClr val="tx1">
                  <a:alpha val="60000"/>
                </a:schemeClr>
              </a:solidFill>
            </a:endParaRPr>
          </a:p>
          <a:p>
            <a:r>
              <a:rPr lang="en-US" sz="2000">
                <a:solidFill>
                  <a:schemeClr val="tx1">
                    <a:alpha val="60000"/>
                  </a:schemeClr>
                </a:solidFill>
              </a:rPr>
              <a:t>Digital tracking technologies may provide greater security for workers who are required to travel extensively or to work alone as part of their job.</a:t>
            </a:r>
            <a:endParaRPr lang="en-US" sz="2000">
              <a:solidFill>
                <a:schemeClr val="tx1">
                  <a:alpha val="60000"/>
                </a:schemeClr>
              </a:solidFill>
            </a:endParaRPr>
          </a:p>
        </p:txBody>
      </p:sp>
      <p:sp>
        <p:nvSpPr>
          <p:cNvPr id="27" name="Freeform: Shape 26"/>
          <p:cNvSpPr>
            <a:spLocks noGrp="1" noRot="1" noChangeAspect="1" noMove="1" noResize="1" noEditPoints="1" noAdjustHandles="1" noChangeArrowheads="1" noChangeShapeType="1" noTextEdit="1"/>
          </p:cNvSpPr>
          <p:nvPr/>
        </p:nvSpPr>
        <p:spPr>
          <a:xfrm>
            <a:off x="5787375" y="0"/>
            <a:ext cx="6404625" cy="6373368"/>
          </a:xfrm>
          <a:custGeom>
            <a:avLst/>
            <a:gdLst>
              <a:gd name="connsiteX0" fmla="*/ 353272 w 6404625"/>
              <a:gd name="connsiteY0" fmla="*/ 0 h 6373368"/>
              <a:gd name="connsiteX1" fmla="*/ 6404625 w 6404625"/>
              <a:gd name="connsiteY1" fmla="*/ 0 h 6373368"/>
              <a:gd name="connsiteX2" fmla="*/ 6404625 w 6404625"/>
              <a:gd name="connsiteY2" fmla="*/ 6008204 h 6373368"/>
              <a:gd name="connsiteX3" fmla="*/ 6374459 w 6404625"/>
              <a:gd name="connsiteY3" fmla="*/ 6023890 h 6373368"/>
              <a:gd name="connsiteX4" fmla="*/ 6290584 w 6404625"/>
              <a:gd name="connsiteY4" fmla="*/ 6049055 h 6373368"/>
              <a:gd name="connsiteX5" fmla="*/ 6203913 w 6404625"/>
              <a:gd name="connsiteY5" fmla="*/ 6060237 h 6373368"/>
              <a:gd name="connsiteX6" fmla="*/ 6114448 w 6404625"/>
              <a:gd name="connsiteY6" fmla="*/ 6063033 h 6373368"/>
              <a:gd name="connsiteX7" fmla="*/ 6019391 w 6404625"/>
              <a:gd name="connsiteY7" fmla="*/ 6054644 h 6373368"/>
              <a:gd name="connsiteX8" fmla="*/ 5924332 w 6404625"/>
              <a:gd name="connsiteY8" fmla="*/ 6043462 h 6373368"/>
              <a:gd name="connsiteX9" fmla="*/ 5829275 w 6404625"/>
              <a:gd name="connsiteY9" fmla="*/ 6029482 h 6373368"/>
              <a:gd name="connsiteX10" fmla="*/ 5734216 w 6404625"/>
              <a:gd name="connsiteY10" fmla="*/ 6018300 h 6373368"/>
              <a:gd name="connsiteX11" fmla="*/ 5639159 w 6404625"/>
              <a:gd name="connsiteY11" fmla="*/ 6012708 h 6373368"/>
              <a:gd name="connsiteX12" fmla="*/ 5546898 w 6404625"/>
              <a:gd name="connsiteY12" fmla="*/ 6012708 h 6373368"/>
              <a:gd name="connsiteX13" fmla="*/ 5460227 w 6404625"/>
              <a:gd name="connsiteY13" fmla="*/ 6023890 h 6373368"/>
              <a:gd name="connsiteX14" fmla="*/ 5370760 w 6404625"/>
              <a:gd name="connsiteY14" fmla="*/ 6046258 h 6373368"/>
              <a:gd name="connsiteX15" fmla="*/ 5289681 w 6404625"/>
              <a:gd name="connsiteY15" fmla="*/ 6079807 h 6373368"/>
              <a:gd name="connsiteX16" fmla="*/ 5205808 w 6404625"/>
              <a:gd name="connsiteY16" fmla="*/ 6124541 h 6373368"/>
              <a:gd name="connsiteX17" fmla="*/ 5121933 w 6404625"/>
              <a:gd name="connsiteY17" fmla="*/ 6169276 h 6373368"/>
              <a:gd name="connsiteX18" fmla="*/ 5038061 w 6404625"/>
              <a:gd name="connsiteY18" fmla="*/ 6219598 h 6373368"/>
              <a:gd name="connsiteX19" fmla="*/ 4956981 w 6404625"/>
              <a:gd name="connsiteY19" fmla="*/ 6267129 h 6373368"/>
              <a:gd name="connsiteX20" fmla="*/ 4870311 w 6404625"/>
              <a:gd name="connsiteY20" fmla="*/ 6309065 h 6373368"/>
              <a:gd name="connsiteX21" fmla="*/ 4786435 w 6404625"/>
              <a:gd name="connsiteY21" fmla="*/ 6342614 h 6373368"/>
              <a:gd name="connsiteX22" fmla="*/ 4699765 w 6404625"/>
              <a:gd name="connsiteY22" fmla="*/ 6364982 h 6373368"/>
              <a:gd name="connsiteX23" fmla="*/ 4610299 w 6404625"/>
              <a:gd name="connsiteY23" fmla="*/ 6373368 h 6373368"/>
              <a:gd name="connsiteX24" fmla="*/ 4520833 w 6404625"/>
              <a:gd name="connsiteY24" fmla="*/ 6364982 h 6373368"/>
              <a:gd name="connsiteX25" fmla="*/ 4434163 w 6404625"/>
              <a:gd name="connsiteY25" fmla="*/ 6342614 h 6373368"/>
              <a:gd name="connsiteX26" fmla="*/ 4350289 w 6404625"/>
              <a:gd name="connsiteY26" fmla="*/ 6309065 h 6373368"/>
              <a:gd name="connsiteX27" fmla="*/ 4263617 w 6404625"/>
              <a:gd name="connsiteY27" fmla="*/ 6267129 h 6373368"/>
              <a:gd name="connsiteX28" fmla="*/ 4182539 w 6404625"/>
              <a:gd name="connsiteY28" fmla="*/ 6219598 h 6373368"/>
              <a:gd name="connsiteX29" fmla="*/ 4098666 w 6404625"/>
              <a:gd name="connsiteY29" fmla="*/ 6169276 h 6373368"/>
              <a:gd name="connsiteX30" fmla="*/ 4014791 w 6404625"/>
              <a:gd name="connsiteY30" fmla="*/ 6124541 h 6373368"/>
              <a:gd name="connsiteX31" fmla="*/ 3930916 w 6404625"/>
              <a:gd name="connsiteY31" fmla="*/ 6079807 h 6373368"/>
              <a:gd name="connsiteX32" fmla="*/ 3847041 w 6404625"/>
              <a:gd name="connsiteY32" fmla="*/ 6046258 h 6373368"/>
              <a:gd name="connsiteX33" fmla="*/ 3760372 w 6404625"/>
              <a:gd name="connsiteY33" fmla="*/ 6023890 h 6373368"/>
              <a:gd name="connsiteX34" fmla="*/ 3673701 w 6404625"/>
              <a:gd name="connsiteY34" fmla="*/ 6012708 h 6373368"/>
              <a:gd name="connsiteX35" fmla="*/ 3581438 w 6404625"/>
              <a:gd name="connsiteY35" fmla="*/ 6012708 h 6373368"/>
              <a:gd name="connsiteX36" fmla="*/ 3486381 w 6404625"/>
              <a:gd name="connsiteY36" fmla="*/ 6018300 h 6373368"/>
              <a:gd name="connsiteX37" fmla="*/ 3391322 w 6404625"/>
              <a:gd name="connsiteY37" fmla="*/ 6029482 h 6373368"/>
              <a:gd name="connsiteX38" fmla="*/ 3296265 w 6404625"/>
              <a:gd name="connsiteY38" fmla="*/ 6043462 h 6373368"/>
              <a:gd name="connsiteX39" fmla="*/ 3201210 w 6404625"/>
              <a:gd name="connsiteY39" fmla="*/ 6054644 h 6373368"/>
              <a:gd name="connsiteX40" fmla="*/ 3106151 w 6404625"/>
              <a:gd name="connsiteY40" fmla="*/ 6063033 h 6373368"/>
              <a:gd name="connsiteX41" fmla="*/ 3016684 w 6404625"/>
              <a:gd name="connsiteY41" fmla="*/ 6060237 h 6373368"/>
              <a:gd name="connsiteX42" fmla="*/ 2930015 w 6404625"/>
              <a:gd name="connsiteY42" fmla="*/ 6049055 h 6373368"/>
              <a:gd name="connsiteX43" fmla="*/ 2846140 w 6404625"/>
              <a:gd name="connsiteY43" fmla="*/ 6023890 h 6373368"/>
              <a:gd name="connsiteX44" fmla="*/ 2776243 w 6404625"/>
              <a:gd name="connsiteY44" fmla="*/ 5987546 h 6373368"/>
              <a:gd name="connsiteX45" fmla="*/ 2709145 w 6404625"/>
              <a:gd name="connsiteY45" fmla="*/ 5940017 h 6373368"/>
              <a:gd name="connsiteX46" fmla="*/ 2650432 w 6404625"/>
              <a:gd name="connsiteY46" fmla="*/ 5884101 h 6373368"/>
              <a:gd name="connsiteX47" fmla="*/ 2591719 w 6404625"/>
              <a:gd name="connsiteY47" fmla="*/ 5819798 h 6373368"/>
              <a:gd name="connsiteX48" fmla="*/ 2538599 w 6404625"/>
              <a:gd name="connsiteY48" fmla="*/ 5752697 h 6373368"/>
              <a:gd name="connsiteX49" fmla="*/ 2485480 w 6404625"/>
              <a:gd name="connsiteY49" fmla="*/ 5682802 h 6373368"/>
              <a:gd name="connsiteX50" fmla="*/ 2432360 w 6404625"/>
              <a:gd name="connsiteY50" fmla="*/ 5612908 h 6373368"/>
              <a:gd name="connsiteX51" fmla="*/ 2379237 w 6404625"/>
              <a:gd name="connsiteY51" fmla="*/ 5545809 h 6373368"/>
              <a:gd name="connsiteX52" fmla="*/ 2323320 w 6404625"/>
              <a:gd name="connsiteY52" fmla="*/ 5481502 h 6373368"/>
              <a:gd name="connsiteX53" fmla="*/ 2259018 w 6404625"/>
              <a:gd name="connsiteY53" fmla="*/ 5425586 h 6373368"/>
              <a:gd name="connsiteX54" fmla="*/ 2197511 w 6404625"/>
              <a:gd name="connsiteY54" fmla="*/ 5375263 h 6373368"/>
              <a:gd name="connsiteX55" fmla="*/ 2127614 w 6404625"/>
              <a:gd name="connsiteY55" fmla="*/ 5336121 h 6373368"/>
              <a:gd name="connsiteX56" fmla="*/ 2052128 w 6404625"/>
              <a:gd name="connsiteY56" fmla="*/ 5302573 h 6373368"/>
              <a:gd name="connsiteX57" fmla="*/ 1971049 w 6404625"/>
              <a:gd name="connsiteY57" fmla="*/ 5274612 h 6373368"/>
              <a:gd name="connsiteX58" fmla="*/ 1887176 w 6404625"/>
              <a:gd name="connsiteY58" fmla="*/ 5249450 h 6373368"/>
              <a:gd name="connsiteX59" fmla="*/ 1803301 w 6404625"/>
              <a:gd name="connsiteY59" fmla="*/ 5227084 h 6373368"/>
              <a:gd name="connsiteX60" fmla="*/ 1716630 w 6404625"/>
              <a:gd name="connsiteY60" fmla="*/ 5204720 h 6373368"/>
              <a:gd name="connsiteX61" fmla="*/ 1635551 w 6404625"/>
              <a:gd name="connsiteY61" fmla="*/ 5179557 h 6373368"/>
              <a:gd name="connsiteX62" fmla="*/ 1554473 w 6404625"/>
              <a:gd name="connsiteY62" fmla="*/ 5151597 h 6373368"/>
              <a:gd name="connsiteX63" fmla="*/ 1478988 w 6404625"/>
              <a:gd name="connsiteY63" fmla="*/ 5118049 h 6373368"/>
              <a:gd name="connsiteX64" fmla="*/ 1411887 w 6404625"/>
              <a:gd name="connsiteY64" fmla="*/ 5076112 h 6373368"/>
              <a:gd name="connsiteX65" fmla="*/ 1350380 w 6404625"/>
              <a:gd name="connsiteY65" fmla="*/ 5025785 h 6373368"/>
              <a:gd name="connsiteX66" fmla="*/ 1300053 w 6404625"/>
              <a:gd name="connsiteY66" fmla="*/ 4964279 h 6373368"/>
              <a:gd name="connsiteX67" fmla="*/ 1258117 w 6404625"/>
              <a:gd name="connsiteY67" fmla="*/ 4897178 h 6373368"/>
              <a:gd name="connsiteX68" fmla="*/ 1224567 w 6404625"/>
              <a:gd name="connsiteY68" fmla="*/ 4821691 h 6373368"/>
              <a:gd name="connsiteX69" fmla="*/ 1196609 w 6404625"/>
              <a:gd name="connsiteY69" fmla="*/ 4740614 h 6373368"/>
              <a:gd name="connsiteX70" fmla="*/ 1171447 w 6404625"/>
              <a:gd name="connsiteY70" fmla="*/ 4659533 h 6373368"/>
              <a:gd name="connsiteX71" fmla="*/ 1149080 w 6404625"/>
              <a:gd name="connsiteY71" fmla="*/ 4572865 h 6373368"/>
              <a:gd name="connsiteX72" fmla="*/ 1126714 w 6404625"/>
              <a:gd name="connsiteY72" fmla="*/ 4488990 h 6373368"/>
              <a:gd name="connsiteX73" fmla="*/ 1101552 w 6404625"/>
              <a:gd name="connsiteY73" fmla="*/ 4405115 h 6373368"/>
              <a:gd name="connsiteX74" fmla="*/ 1073593 w 6404625"/>
              <a:gd name="connsiteY74" fmla="*/ 4324036 h 6373368"/>
              <a:gd name="connsiteX75" fmla="*/ 1040045 w 6404625"/>
              <a:gd name="connsiteY75" fmla="*/ 4248549 h 6373368"/>
              <a:gd name="connsiteX76" fmla="*/ 1000902 w 6404625"/>
              <a:gd name="connsiteY76" fmla="*/ 4178654 h 6373368"/>
              <a:gd name="connsiteX77" fmla="*/ 950576 w 6404625"/>
              <a:gd name="connsiteY77" fmla="*/ 4117146 h 6373368"/>
              <a:gd name="connsiteX78" fmla="*/ 894659 w 6404625"/>
              <a:gd name="connsiteY78" fmla="*/ 4052841 h 6373368"/>
              <a:gd name="connsiteX79" fmla="*/ 830356 w 6404625"/>
              <a:gd name="connsiteY79" fmla="*/ 3996926 h 6373368"/>
              <a:gd name="connsiteX80" fmla="*/ 760460 w 6404625"/>
              <a:gd name="connsiteY80" fmla="*/ 3943806 h 6373368"/>
              <a:gd name="connsiteX81" fmla="*/ 690567 w 6404625"/>
              <a:gd name="connsiteY81" fmla="*/ 3890685 h 6373368"/>
              <a:gd name="connsiteX82" fmla="*/ 620671 w 6404625"/>
              <a:gd name="connsiteY82" fmla="*/ 3837564 h 6373368"/>
              <a:gd name="connsiteX83" fmla="*/ 553571 w 6404625"/>
              <a:gd name="connsiteY83" fmla="*/ 3784444 h 6373368"/>
              <a:gd name="connsiteX84" fmla="*/ 489269 w 6404625"/>
              <a:gd name="connsiteY84" fmla="*/ 3725731 h 6373368"/>
              <a:gd name="connsiteX85" fmla="*/ 433350 w 6404625"/>
              <a:gd name="connsiteY85" fmla="*/ 3667021 h 6373368"/>
              <a:gd name="connsiteX86" fmla="*/ 385824 w 6404625"/>
              <a:gd name="connsiteY86" fmla="*/ 3599922 h 6373368"/>
              <a:gd name="connsiteX87" fmla="*/ 349477 w 6404625"/>
              <a:gd name="connsiteY87" fmla="*/ 3530025 h 6373368"/>
              <a:gd name="connsiteX88" fmla="*/ 324315 w 6404625"/>
              <a:gd name="connsiteY88" fmla="*/ 3446150 h 6373368"/>
              <a:gd name="connsiteX89" fmla="*/ 313131 w 6404625"/>
              <a:gd name="connsiteY89" fmla="*/ 3359479 h 6373368"/>
              <a:gd name="connsiteX90" fmla="*/ 310335 w 6404625"/>
              <a:gd name="connsiteY90" fmla="*/ 3270014 h 6373368"/>
              <a:gd name="connsiteX91" fmla="*/ 318723 w 6404625"/>
              <a:gd name="connsiteY91" fmla="*/ 3174955 h 6373368"/>
              <a:gd name="connsiteX92" fmla="*/ 329907 w 6404625"/>
              <a:gd name="connsiteY92" fmla="*/ 3079898 h 6373368"/>
              <a:gd name="connsiteX93" fmla="*/ 343885 w 6404625"/>
              <a:gd name="connsiteY93" fmla="*/ 2984841 h 6373368"/>
              <a:gd name="connsiteX94" fmla="*/ 355069 w 6404625"/>
              <a:gd name="connsiteY94" fmla="*/ 2889784 h 6373368"/>
              <a:gd name="connsiteX95" fmla="*/ 360659 w 6404625"/>
              <a:gd name="connsiteY95" fmla="*/ 2794725 h 6373368"/>
              <a:gd name="connsiteX96" fmla="*/ 360659 w 6404625"/>
              <a:gd name="connsiteY96" fmla="*/ 2702464 h 6373368"/>
              <a:gd name="connsiteX97" fmla="*/ 349477 w 6404625"/>
              <a:gd name="connsiteY97" fmla="*/ 2615793 h 6373368"/>
              <a:gd name="connsiteX98" fmla="*/ 327111 w 6404625"/>
              <a:gd name="connsiteY98" fmla="*/ 2529122 h 6373368"/>
              <a:gd name="connsiteX99" fmla="*/ 293561 w 6404625"/>
              <a:gd name="connsiteY99" fmla="*/ 2448045 h 6373368"/>
              <a:gd name="connsiteX100" fmla="*/ 251625 w 6404625"/>
              <a:gd name="connsiteY100" fmla="*/ 2364170 h 6373368"/>
              <a:gd name="connsiteX101" fmla="*/ 204096 w 6404625"/>
              <a:gd name="connsiteY101" fmla="*/ 2280295 h 6373368"/>
              <a:gd name="connsiteX102" fmla="*/ 153769 w 6404625"/>
              <a:gd name="connsiteY102" fmla="*/ 2196423 h 6373368"/>
              <a:gd name="connsiteX103" fmla="*/ 106240 w 6404625"/>
              <a:gd name="connsiteY103" fmla="*/ 2115344 h 6373368"/>
              <a:gd name="connsiteX104" fmla="*/ 64305 w 6404625"/>
              <a:gd name="connsiteY104" fmla="*/ 2028673 h 6373368"/>
              <a:gd name="connsiteX105" fmla="*/ 30754 w 6404625"/>
              <a:gd name="connsiteY105" fmla="*/ 1944798 h 6373368"/>
              <a:gd name="connsiteX106" fmla="*/ 8387 w 6404625"/>
              <a:gd name="connsiteY106" fmla="*/ 1858129 h 6373368"/>
              <a:gd name="connsiteX107" fmla="*/ 0 w 6404625"/>
              <a:gd name="connsiteY107" fmla="*/ 1768662 h 6373368"/>
              <a:gd name="connsiteX108" fmla="*/ 8387 w 6404625"/>
              <a:gd name="connsiteY108" fmla="*/ 1679195 h 6373368"/>
              <a:gd name="connsiteX109" fmla="*/ 30754 w 6404625"/>
              <a:gd name="connsiteY109" fmla="*/ 1592526 h 6373368"/>
              <a:gd name="connsiteX110" fmla="*/ 64305 w 6404625"/>
              <a:gd name="connsiteY110" fmla="*/ 1508651 h 6373368"/>
              <a:gd name="connsiteX111" fmla="*/ 106240 w 6404625"/>
              <a:gd name="connsiteY111" fmla="*/ 1421980 h 6373368"/>
              <a:gd name="connsiteX112" fmla="*/ 153769 w 6404625"/>
              <a:gd name="connsiteY112" fmla="*/ 1340903 h 6373368"/>
              <a:gd name="connsiteX113" fmla="*/ 204096 w 6404625"/>
              <a:gd name="connsiteY113" fmla="*/ 1257028 h 6373368"/>
              <a:gd name="connsiteX114" fmla="*/ 251625 w 6404625"/>
              <a:gd name="connsiteY114" fmla="*/ 1173153 h 6373368"/>
              <a:gd name="connsiteX115" fmla="*/ 293561 w 6404625"/>
              <a:gd name="connsiteY115" fmla="*/ 1089278 h 6373368"/>
              <a:gd name="connsiteX116" fmla="*/ 327111 w 6404625"/>
              <a:gd name="connsiteY116" fmla="*/ 1008199 h 6373368"/>
              <a:gd name="connsiteX117" fmla="*/ 349477 w 6404625"/>
              <a:gd name="connsiteY117" fmla="*/ 921528 h 6373368"/>
              <a:gd name="connsiteX118" fmla="*/ 360659 w 6404625"/>
              <a:gd name="connsiteY118" fmla="*/ 834859 h 6373368"/>
              <a:gd name="connsiteX119" fmla="*/ 360659 w 6404625"/>
              <a:gd name="connsiteY119" fmla="*/ 742599 h 6373368"/>
              <a:gd name="connsiteX120" fmla="*/ 355069 w 6404625"/>
              <a:gd name="connsiteY120" fmla="*/ 647539 h 6373368"/>
              <a:gd name="connsiteX121" fmla="*/ 343885 w 6404625"/>
              <a:gd name="connsiteY121" fmla="*/ 552482 h 6373368"/>
              <a:gd name="connsiteX122" fmla="*/ 329907 w 6404625"/>
              <a:gd name="connsiteY122" fmla="*/ 457425 h 6373368"/>
              <a:gd name="connsiteX123" fmla="*/ 318723 w 6404625"/>
              <a:gd name="connsiteY123" fmla="*/ 362366 h 6373368"/>
              <a:gd name="connsiteX124" fmla="*/ 310335 w 6404625"/>
              <a:gd name="connsiteY124" fmla="*/ 267309 h 6373368"/>
              <a:gd name="connsiteX125" fmla="*/ 313131 w 6404625"/>
              <a:gd name="connsiteY125" fmla="*/ 177842 h 6373368"/>
              <a:gd name="connsiteX126" fmla="*/ 324315 w 6404625"/>
              <a:gd name="connsiteY126" fmla="*/ 91173 h 6373368"/>
              <a:gd name="connsiteX127" fmla="*/ 349477 w 6404625"/>
              <a:gd name="connsiteY127" fmla="*/ 7296 h 637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404625" h="6373368">
                <a:moveTo>
                  <a:pt x="353272" y="0"/>
                </a:moveTo>
                <a:lnTo>
                  <a:pt x="6404625" y="0"/>
                </a:lnTo>
                <a:lnTo>
                  <a:pt x="6404625" y="6008204"/>
                </a:lnTo>
                <a:lnTo>
                  <a:pt x="6374459" y="6023890"/>
                </a:lnTo>
                <a:lnTo>
                  <a:pt x="6290584" y="6049055"/>
                </a:lnTo>
                <a:lnTo>
                  <a:pt x="6203913" y="6060237"/>
                </a:lnTo>
                <a:lnTo>
                  <a:pt x="6114448" y="6063033"/>
                </a:lnTo>
                <a:lnTo>
                  <a:pt x="6019391" y="6054644"/>
                </a:lnTo>
                <a:lnTo>
                  <a:pt x="5924332" y="6043462"/>
                </a:lnTo>
                <a:lnTo>
                  <a:pt x="5829275" y="6029482"/>
                </a:lnTo>
                <a:lnTo>
                  <a:pt x="5734216" y="6018300"/>
                </a:lnTo>
                <a:lnTo>
                  <a:pt x="5639159" y="6012708"/>
                </a:lnTo>
                <a:lnTo>
                  <a:pt x="5546898" y="6012708"/>
                </a:lnTo>
                <a:lnTo>
                  <a:pt x="5460227" y="6023890"/>
                </a:lnTo>
                <a:lnTo>
                  <a:pt x="5370760" y="6046258"/>
                </a:lnTo>
                <a:lnTo>
                  <a:pt x="5289681" y="6079807"/>
                </a:lnTo>
                <a:lnTo>
                  <a:pt x="5205808" y="6124541"/>
                </a:lnTo>
                <a:lnTo>
                  <a:pt x="5121933" y="6169276"/>
                </a:lnTo>
                <a:lnTo>
                  <a:pt x="5038061" y="6219598"/>
                </a:lnTo>
                <a:lnTo>
                  <a:pt x="4956981" y="6267129"/>
                </a:lnTo>
                <a:lnTo>
                  <a:pt x="4870311" y="6309065"/>
                </a:lnTo>
                <a:lnTo>
                  <a:pt x="4786435" y="6342614"/>
                </a:lnTo>
                <a:lnTo>
                  <a:pt x="4699765" y="6364982"/>
                </a:lnTo>
                <a:lnTo>
                  <a:pt x="4610299" y="6373368"/>
                </a:lnTo>
                <a:lnTo>
                  <a:pt x="4520833" y="6364982"/>
                </a:lnTo>
                <a:lnTo>
                  <a:pt x="4434163" y="6342614"/>
                </a:lnTo>
                <a:lnTo>
                  <a:pt x="4350289" y="6309065"/>
                </a:lnTo>
                <a:lnTo>
                  <a:pt x="4263617" y="6267129"/>
                </a:lnTo>
                <a:lnTo>
                  <a:pt x="4182539" y="6219598"/>
                </a:lnTo>
                <a:lnTo>
                  <a:pt x="4098666" y="6169276"/>
                </a:lnTo>
                <a:lnTo>
                  <a:pt x="4014791" y="6124541"/>
                </a:lnTo>
                <a:lnTo>
                  <a:pt x="3930916" y="6079807"/>
                </a:lnTo>
                <a:lnTo>
                  <a:pt x="3847041" y="6046258"/>
                </a:lnTo>
                <a:lnTo>
                  <a:pt x="3760372" y="6023890"/>
                </a:lnTo>
                <a:lnTo>
                  <a:pt x="3673701" y="6012708"/>
                </a:lnTo>
                <a:lnTo>
                  <a:pt x="3581438" y="6012708"/>
                </a:lnTo>
                <a:lnTo>
                  <a:pt x="3486381" y="6018300"/>
                </a:lnTo>
                <a:lnTo>
                  <a:pt x="3391322" y="6029482"/>
                </a:lnTo>
                <a:lnTo>
                  <a:pt x="3296265" y="6043462"/>
                </a:lnTo>
                <a:lnTo>
                  <a:pt x="3201210" y="6054644"/>
                </a:lnTo>
                <a:lnTo>
                  <a:pt x="3106151" y="6063033"/>
                </a:lnTo>
                <a:lnTo>
                  <a:pt x="3016684" y="6060237"/>
                </a:lnTo>
                <a:lnTo>
                  <a:pt x="2930015" y="6049055"/>
                </a:lnTo>
                <a:lnTo>
                  <a:pt x="2846140" y="6023890"/>
                </a:lnTo>
                <a:lnTo>
                  <a:pt x="2776243" y="5987546"/>
                </a:lnTo>
                <a:lnTo>
                  <a:pt x="2709145" y="5940017"/>
                </a:lnTo>
                <a:lnTo>
                  <a:pt x="2650432" y="5884101"/>
                </a:lnTo>
                <a:lnTo>
                  <a:pt x="2591719" y="5819798"/>
                </a:lnTo>
                <a:lnTo>
                  <a:pt x="2538599" y="5752697"/>
                </a:lnTo>
                <a:lnTo>
                  <a:pt x="2485480" y="5682802"/>
                </a:lnTo>
                <a:lnTo>
                  <a:pt x="2432360" y="5612908"/>
                </a:lnTo>
                <a:lnTo>
                  <a:pt x="2379237" y="5545809"/>
                </a:lnTo>
                <a:lnTo>
                  <a:pt x="2323320" y="5481502"/>
                </a:lnTo>
                <a:lnTo>
                  <a:pt x="2259018" y="5425586"/>
                </a:lnTo>
                <a:lnTo>
                  <a:pt x="2197511" y="5375263"/>
                </a:lnTo>
                <a:lnTo>
                  <a:pt x="2127614" y="5336121"/>
                </a:lnTo>
                <a:lnTo>
                  <a:pt x="2052128" y="5302573"/>
                </a:lnTo>
                <a:lnTo>
                  <a:pt x="1971049" y="5274612"/>
                </a:lnTo>
                <a:lnTo>
                  <a:pt x="1887176" y="5249450"/>
                </a:lnTo>
                <a:lnTo>
                  <a:pt x="1803301" y="5227084"/>
                </a:lnTo>
                <a:lnTo>
                  <a:pt x="1716630" y="5204720"/>
                </a:lnTo>
                <a:lnTo>
                  <a:pt x="1635551" y="5179557"/>
                </a:lnTo>
                <a:lnTo>
                  <a:pt x="1554473" y="5151597"/>
                </a:lnTo>
                <a:lnTo>
                  <a:pt x="1478988" y="5118049"/>
                </a:lnTo>
                <a:lnTo>
                  <a:pt x="1411887" y="5076112"/>
                </a:lnTo>
                <a:lnTo>
                  <a:pt x="1350380" y="5025785"/>
                </a:lnTo>
                <a:lnTo>
                  <a:pt x="1300053" y="4964279"/>
                </a:lnTo>
                <a:lnTo>
                  <a:pt x="1258117" y="4897178"/>
                </a:lnTo>
                <a:lnTo>
                  <a:pt x="1224567" y="4821691"/>
                </a:lnTo>
                <a:lnTo>
                  <a:pt x="1196609" y="4740614"/>
                </a:lnTo>
                <a:lnTo>
                  <a:pt x="1171447" y="4659533"/>
                </a:lnTo>
                <a:lnTo>
                  <a:pt x="1149080" y="4572865"/>
                </a:lnTo>
                <a:lnTo>
                  <a:pt x="1126714" y="4488990"/>
                </a:lnTo>
                <a:lnTo>
                  <a:pt x="1101552" y="4405115"/>
                </a:lnTo>
                <a:lnTo>
                  <a:pt x="1073593" y="4324036"/>
                </a:lnTo>
                <a:lnTo>
                  <a:pt x="1040045" y="4248549"/>
                </a:lnTo>
                <a:lnTo>
                  <a:pt x="1000902" y="4178654"/>
                </a:lnTo>
                <a:lnTo>
                  <a:pt x="950576" y="4117146"/>
                </a:lnTo>
                <a:lnTo>
                  <a:pt x="894659" y="4052841"/>
                </a:lnTo>
                <a:lnTo>
                  <a:pt x="830356" y="3996926"/>
                </a:lnTo>
                <a:lnTo>
                  <a:pt x="760460" y="3943806"/>
                </a:lnTo>
                <a:lnTo>
                  <a:pt x="690567" y="3890685"/>
                </a:lnTo>
                <a:lnTo>
                  <a:pt x="620671" y="3837564"/>
                </a:lnTo>
                <a:lnTo>
                  <a:pt x="553571" y="3784444"/>
                </a:lnTo>
                <a:lnTo>
                  <a:pt x="489269" y="3725731"/>
                </a:lnTo>
                <a:lnTo>
                  <a:pt x="433350" y="3667021"/>
                </a:lnTo>
                <a:lnTo>
                  <a:pt x="385824" y="3599922"/>
                </a:lnTo>
                <a:lnTo>
                  <a:pt x="349477" y="3530025"/>
                </a:lnTo>
                <a:lnTo>
                  <a:pt x="324315" y="3446150"/>
                </a:lnTo>
                <a:lnTo>
                  <a:pt x="313131" y="3359479"/>
                </a:lnTo>
                <a:lnTo>
                  <a:pt x="310335" y="3270014"/>
                </a:lnTo>
                <a:lnTo>
                  <a:pt x="318723" y="3174955"/>
                </a:lnTo>
                <a:lnTo>
                  <a:pt x="329907" y="3079898"/>
                </a:lnTo>
                <a:lnTo>
                  <a:pt x="343885" y="2984841"/>
                </a:lnTo>
                <a:lnTo>
                  <a:pt x="355069" y="2889784"/>
                </a:lnTo>
                <a:lnTo>
                  <a:pt x="360659" y="2794725"/>
                </a:lnTo>
                <a:lnTo>
                  <a:pt x="360659" y="2702464"/>
                </a:lnTo>
                <a:lnTo>
                  <a:pt x="349477" y="2615793"/>
                </a:lnTo>
                <a:lnTo>
                  <a:pt x="327111" y="2529122"/>
                </a:lnTo>
                <a:lnTo>
                  <a:pt x="293561" y="2448045"/>
                </a:lnTo>
                <a:lnTo>
                  <a:pt x="251625" y="2364170"/>
                </a:lnTo>
                <a:lnTo>
                  <a:pt x="204096" y="2280295"/>
                </a:lnTo>
                <a:lnTo>
                  <a:pt x="153769" y="2196423"/>
                </a:lnTo>
                <a:lnTo>
                  <a:pt x="106240" y="2115344"/>
                </a:lnTo>
                <a:lnTo>
                  <a:pt x="64305" y="2028673"/>
                </a:lnTo>
                <a:lnTo>
                  <a:pt x="30754" y="1944798"/>
                </a:lnTo>
                <a:lnTo>
                  <a:pt x="8387" y="1858129"/>
                </a:lnTo>
                <a:lnTo>
                  <a:pt x="0" y="1768662"/>
                </a:lnTo>
                <a:lnTo>
                  <a:pt x="8387" y="1679195"/>
                </a:lnTo>
                <a:lnTo>
                  <a:pt x="30754" y="1592526"/>
                </a:lnTo>
                <a:lnTo>
                  <a:pt x="64305" y="1508651"/>
                </a:lnTo>
                <a:lnTo>
                  <a:pt x="106240" y="1421980"/>
                </a:lnTo>
                <a:lnTo>
                  <a:pt x="153769" y="1340903"/>
                </a:lnTo>
                <a:lnTo>
                  <a:pt x="204096" y="1257028"/>
                </a:lnTo>
                <a:lnTo>
                  <a:pt x="251625" y="1173153"/>
                </a:lnTo>
                <a:lnTo>
                  <a:pt x="293561" y="1089278"/>
                </a:lnTo>
                <a:lnTo>
                  <a:pt x="327111" y="1008199"/>
                </a:lnTo>
                <a:lnTo>
                  <a:pt x="349477" y="921528"/>
                </a:lnTo>
                <a:lnTo>
                  <a:pt x="360659" y="834859"/>
                </a:lnTo>
                <a:lnTo>
                  <a:pt x="360659" y="742599"/>
                </a:lnTo>
                <a:lnTo>
                  <a:pt x="355069" y="647539"/>
                </a:lnTo>
                <a:lnTo>
                  <a:pt x="343885" y="552482"/>
                </a:lnTo>
                <a:lnTo>
                  <a:pt x="329907" y="457425"/>
                </a:lnTo>
                <a:lnTo>
                  <a:pt x="318723" y="362366"/>
                </a:lnTo>
                <a:lnTo>
                  <a:pt x="310335" y="267309"/>
                </a:lnTo>
                <a:lnTo>
                  <a:pt x="313131" y="177842"/>
                </a:lnTo>
                <a:lnTo>
                  <a:pt x="324315" y="91173"/>
                </a:lnTo>
                <a:lnTo>
                  <a:pt x="349477" y="7296"/>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DigitalTracking"/>
          <p:cNvPicPr>
            <a:picLocks noChangeAspect="1"/>
          </p:cNvPicPr>
          <p:nvPr/>
        </p:nvPicPr>
        <p:blipFill rotWithShape="1">
          <a:blip r:embed="rId1"/>
          <a:srcRect l="8108" r="35359"/>
          <a:stretch>
            <a:fillRect/>
          </a:stretch>
        </p:blipFill>
        <p:spPr>
          <a:xfrm>
            <a:off x="6003221" y="10"/>
            <a:ext cx="6188779" cy="6157770"/>
          </a:xfrm>
          <a:custGeom>
            <a:avLst/>
            <a:gdLst/>
            <a:ahLst/>
            <a:cxnLst/>
            <a:rect l="l" t="t" r="r" b="b"/>
            <a:pathLst>
              <a:path w="6188779" h="6157780">
                <a:moveTo>
                  <a:pt x="384150" y="0"/>
                </a:moveTo>
                <a:lnTo>
                  <a:pt x="6188779" y="0"/>
                </a:lnTo>
                <a:lnTo>
                  <a:pt x="6188779" y="5757340"/>
                </a:lnTo>
                <a:lnTo>
                  <a:pt x="6142640" y="5790022"/>
                </a:lnTo>
                <a:lnTo>
                  <a:pt x="6076017" y="5824665"/>
                </a:lnTo>
                <a:lnTo>
                  <a:pt x="5996070" y="5848651"/>
                </a:lnTo>
                <a:lnTo>
                  <a:pt x="5913457" y="5859310"/>
                </a:lnTo>
                <a:lnTo>
                  <a:pt x="5828180" y="5861974"/>
                </a:lnTo>
                <a:lnTo>
                  <a:pt x="5737573" y="5853979"/>
                </a:lnTo>
                <a:lnTo>
                  <a:pt x="5646965" y="5843320"/>
                </a:lnTo>
                <a:lnTo>
                  <a:pt x="5556358" y="5829995"/>
                </a:lnTo>
                <a:lnTo>
                  <a:pt x="5465751" y="5819336"/>
                </a:lnTo>
                <a:lnTo>
                  <a:pt x="5375143" y="5814006"/>
                </a:lnTo>
                <a:lnTo>
                  <a:pt x="5287201" y="5814006"/>
                </a:lnTo>
                <a:lnTo>
                  <a:pt x="5204589" y="5824665"/>
                </a:lnTo>
                <a:lnTo>
                  <a:pt x="5119310" y="5845985"/>
                </a:lnTo>
                <a:lnTo>
                  <a:pt x="5042027" y="5877963"/>
                </a:lnTo>
                <a:lnTo>
                  <a:pt x="4962081" y="5920603"/>
                </a:lnTo>
                <a:lnTo>
                  <a:pt x="4882133" y="5963242"/>
                </a:lnTo>
                <a:lnTo>
                  <a:pt x="4802186" y="6011210"/>
                </a:lnTo>
                <a:lnTo>
                  <a:pt x="4724903" y="6056514"/>
                </a:lnTo>
                <a:lnTo>
                  <a:pt x="4642291" y="6096487"/>
                </a:lnTo>
                <a:lnTo>
                  <a:pt x="4562343" y="6128466"/>
                </a:lnTo>
                <a:lnTo>
                  <a:pt x="4479729" y="6149785"/>
                </a:lnTo>
                <a:lnTo>
                  <a:pt x="4394453" y="6157780"/>
                </a:lnTo>
                <a:lnTo>
                  <a:pt x="4309175" y="6149785"/>
                </a:lnTo>
                <a:lnTo>
                  <a:pt x="4226563" y="6128466"/>
                </a:lnTo>
                <a:lnTo>
                  <a:pt x="4146616" y="6096487"/>
                </a:lnTo>
                <a:lnTo>
                  <a:pt x="4064003" y="6056514"/>
                </a:lnTo>
                <a:lnTo>
                  <a:pt x="3986719" y="6011210"/>
                </a:lnTo>
                <a:lnTo>
                  <a:pt x="3906773" y="5963242"/>
                </a:lnTo>
                <a:lnTo>
                  <a:pt x="3826826" y="5920603"/>
                </a:lnTo>
                <a:lnTo>
                  <a:pt x="3746877" y="5877963"/>
                </a:lnTo>
                <a:lnTo>
                  <a:pt x="3666929" y="5845985"/>
                </a:lnTo>
                <a:lnTo>
                  <a:pt x="3584318" y="5824665"/>
                </a:lnTo>
                <a:lnTo>
                  <a:pt x="3501705" y="5814006"/>
                </a:lnTo>
                <a:lnTo>
                  <a:pt x="3413762" y="5814006"/>
                </a:lnTo>
                <a:lnTo>
                  <a:pt x="3323155" y="5819336"/>
                </a:lnTo>
                <a:lnTo>
                  <a:pt x="3232547" y="5829995"/>
                </a:lnTo>
                <a:lnTo>
                  <a:pt x="3141940" y="5843320"/>
                </a:lnTo>
                <a:lnTo>
                  <a:pt x="3051334" y="5853979"/>
                </a:lnTo>
                <a:lnTo>
                  <a:pt x="2960727" y="5861974"/>
                </a:lnTo>
                <a:lnTo>
                  <a:pt x="2875448" y="5859310"/>
                </a:lnTo>
                <a:lnTo>
                  <a:pt x="2792837" y="5848651"/>
                </a:lnTo>
                <a:lnTo>
                  <a:pt x="2712889" y="5824665"/>
                </a:lnTo>
                <a:lnTo>
                  <a:pt x="2646265" y="5790022"/>
                </a:lnTo>
                <a:lnTo>
                  <a:pt x="2582308" y="5744719"/>
                </a:lnTo>
                <a:lnTo>
                  <a:pt x="2526343" y="5691420"/>
                </a:lnTo>
                <a:lnTo>
                  <a:pt x="2470381" y="5630127"/>
                </a:lnTo>
                <a:lnTo>
                  <a:pt x="2419747" y="5566168"/>
                </a:lnTo>
                <a:lnTo>
                  <a:pt x="2369114" y="5499546"/>
                </a:lnTo>
                <a:lnTo>
                  <a:pt x="2318480" y="5432923"/>
                </a:lnTo>
                <a:lnTo>
                  <a:pt x="2267846" y="5368966"/>
                </a:lnTo>
                <a:lnTo>
                  <a:pt x="2214548" y="5307671"/>
                </a:lnTo>
                <a:lnTo>
                  <a:pt x="2153255" y="5254373"/>
                </a:lnTo>
                <a:lnTo>
                  <a:pt x="2094628" y="5206405"/>
                </a:lnTo>
                <a:lnTo>
                  <a:pt x="2028005" y="5169096"/>
                </a:lnTo>
                <a:lnTo>
                  <a:pt x="1956051" y="5137117"/>
                </a:lnTo>
                <a:lnTo>
                  <a:pt x="1878768" y="5110467"/>
                </a:lnTo>
                <a:lnTo>
                  <a:pt x="1798822" y="5086483"/>
                </a:lnTo>
                <a:lnTo>
                  <a:pt x="1718873" y="5065163"/>
                </a:lnTo>
                <a:lnTo>
                  <a:pt x="1636260" y="5043845"/>
                </a:lnTo>
                <a:lnTo>
                  <a:pt x="1558978" y="5019861"/>
                </a:lnTo>
                <a:lnTo>
                  <a:pt x="1481696" y="4993211"/>
                </a:lnTo>
                <a:lnTo>
                  <a:pt x="1409744" y="4961233"/>
                </a:lnTo>
                <a:lnTo>
                  <a:pt x="1345785" y="4921259"/>
                </a:lnTo>
                <a:lnTo>
                  <a:pt x="1287158" y="4873289"/>
                </a:lnTo>
                <a:lnTo>
                  <a:pt x="1239188" y="4814663"/>
                </a:lnTo>
                <a:lnTo>
                  <a:pt x="1199215" y="4750703"/>
                </a:lnTo>
                <a:lnTo>
                  <a:pt x="1167237" y="4678752"/>
                </a:lnTo>
                <a:lnTo>
                  <a:pt x="1140586" y="4601469"/>
                </a:lnTo>
                <a:lnTo>
                  <a:pt x="1116602" y="4524185"/>
                </a:lnTo>
                <a:lnTo>
                  <a:pt x="1095283" y="4441574"/>
                </a:lnTo>
                <a:lnTo>
                  <a:pt x="1073962" y="4361626"/>
                </a:lnTo>
                <a:lnTo>
                  <a:pt x="1049979" y="4281677"/>
                </a:lnTo>
                <a:lnTo>
                  <a:pt x="1023330" y="4204395"/>
                </a:lnTo>
                <a:lnTo>
                  <a:pt x="991351" y="4132443"/>
                </a:lnTo>
                <a:lnTo>
                  <a:pt x="954043" y="4065820"/>
                </a:lnTo>
                <a:lnTo>
                  <a:pt x="906073" y="4007191"/>
                </a:lnTo>
                <a:lnTo>
                  <a:pt x="852774" y="3945898"/>
                </a:lnTo>
                <a:lnTo>
                  <a:pt x="791482" y="3892600"/>
                </a:lnTo>
                <a:lnTo>
                  <a:pt x="724858" y="3841967"/>
                </a:lnTo>
                <a:lnTo>
                  <a:pt x="658236" y="3791333"/>
                </a:lnTo>
                <a:lnTo>
                  <a:pt x="591613" y="3740699"/>
                </a:lnTo>
                <a:lnTo>
                  <a:pt x="527656" y="3690067"/>
                </a:lnTo>
                <a:lnTo>
                  <a:pt x="466362" y="3634102"/>
                </a:lnTo>
                <a:lnTo>
                  <a:pt x="413063" y="3578140"/>
                </a:lnTo>
                <a:lnTo>
                  <a:pt x="367761" y="3514183"/>
                </a:lnTo>
                <a:lnTo>
                  <a:pt x="333116" y="3447559"/>
                </a:lnTo>
                <a:lnTo>
                  <a:pt x="309132" y="3367611"/>
                </a:lnTo>
                <a:lnTo>
                  <a:pt x="298471" y="3284998"/>
                </a:lnTo>
                <a:lnTo>
                  <a:pt x="295806" y="3199721"/>
                </a:lnTo>
                <a:lnTo>
                  <a:pt x="303802" y="3109114"/>
                </a:lnTo>
                <a:lnTo>
                  <a:pt x="314462" y="3018506"/>
                </a:lnTo>
                <a:lnTo>
                  <a:pt x="327785" y="2927901"/>
                </a:lnTo>
                <a:lnTo>
                  <a:pt x="338446" y="2837293"/>
                </a:lnTo>
                <a:lnTo>
                  <a:pt x="343774" y="2746686"/>
                </a:lnTo>
                <a:lnTo>
                  <a:pt x="343774" y="2658743"/>
                </a:lnTo>
                <a:lnTo>
                  <a:pt x="333116" y="2576130"/>
                </a:lnTo>
                <a:lnTo>
                  <a:pt x="311796" y="2493517"/>
                </a:lnTo>
                <a:lnTo>
                  <a:pt x="279817" y="2416237"/>
                </a:lnTo>
                <a:lnTo>
                  <a:pt x="239844" y="2336288"/>
                </a:lnTo>
                <a:lnTo>
                  <a:pt x="194541" y="2256340"/>
                </a:lnTo>
                <a:lnTo>
                  <a:pt x="146571" y="2176393"/>
                </a:lnTo>
                <a:lnTo>
                  <a:pt x="101267" y="2099111"/>
                </a:lnTo>
                <a:lnTo>
                  <a:pt x="61293" y="2016498"/>
                </a:lnTo>
                <a:lnTo>
                  <a:pt x="29315" y="1936550"/>
                </a:lnTo>
                <a:lnTo>
                  <a:pt x="7995" y="1853939"/>
                </a:lnTo>
                <a:lnTo>
                  <a:pt x="0" y="1768660"/>
                </a:lnTo>
                <a:lnTo>
                  <a:pt x="7995" y="1683383"/>
                </a:lnTo>
                <a:lnTo>
                  <a:pt x="29315" y="1600771"/>
                </a:lnTo>
                <a:lnTo>
                  <a:pt x="61293" y="1520824"/>
                </a:lnTo>
                <a:lnTo>
                  <a:pt x="101267" y="1438211"/>
                </a:lnTo>
                <a:lnTo>
                  <a:pt x="146571" y="1360929"/>
                </a:lnTo>
                <a:lnTo>
                  <a:pt x="194541" y="1280980"/>
                </a:lnTo>
                <a:lnTo>
                  <a:pt x="239844" y="1201034"/>
                </a:lnTo>
                <a:lnTo>
                  <a:pt x="279817" y="1121085"/>
                </a:lnTo>
                <a:lnTo>
                  <a:pt x="311796" y="1043803"/>
                </a:lnTo>
                <a:lnTo>
                  <a:pt x="333116" y="961190"/>
                </a:lnTo>
                <a:lnTo>
                  <a:pt x="343774" y="878578"/>
                </a:lnTo>
                <a:lnTo>
                  <a:pt x="343774" y="790636"/>
                </a:lnTo>
                <a:lnTo>
                  <a:pt x="338446" y="700029"/>
                </a:lnTo>
                <a:lnTo>
                  <a:pt x="327785" y="609422"/>
                </a:lnTo>
                <a:lnTo>
                  <a:pt x="314462" y="518814"/>
                </a:lnTo>
                <a:lnTo>
                  <a:pt x="303802" y="428207"/>
                </a:lnTo>
                <a:lnTo>
                  <a:pt x="295806" y="337599"/>
                </a:lnTo>
                <a:lnTo>
                  <a:pt x="298471" y="252322"/>
                </a:lnTo>
                <a:lnTo>
                  <a:pt x="309132" y="169710"/>
                </a:lnTo>
                <a:lnTo>
                  <a:pt x="333116" y="89761"/>
                </a:lnTo>
                <a:lnTo>
                  <a:pt x="367761" y="23140"/>
                </a:lnTo>
                <a:close/>
              </a:path>
            </a:pathLst>
          </a:custGeom>
          <a:ln w="203200">
            <a:noFill/>
          </a:ln>
        </p:spPr>
      </p:pic>
      <p:sp>
        <p:nvSpPr>
          <p:cNvPr id="2" name="Text Box 1"/>
          <p:cNvSpPr txBox="1"/>
          <p:nvPr/>
        </p:nvSpPr>
        <p:spPr>
          <a:xfrm>
            <a:off x="550545" y="371475"/>
            <a:ext cx="5012055" cy="768350"/>
          </a:xfrm>
          <a:prstGeom prst="rect">
            <a:avLst/>
          </a:prstGeom>
          <a:noFill/>
        </p:spPr>
        <p:txBody>
          <a:bodyPr wrap="square" rtlCol="0">
            <a:spAutoFit/>
          </a:bodyPr>
          <a:p>
            <a:r>
              <a:rPr lang="en-US" sz="4400"/>
              <a:t>Banking Sector</a:t>
            </a:r>
            <a:endParaRPr lang="en-US" sz="4400"/>
          </a:p>
        </p:txBody>
      </p:sp>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Unknown-1"/>
          <p:cNvPicPr>
            <a:picLocks noChangeAspect="1"/>
          </p:cNvPicPr>
          <p:nvPr/>
        </p:nvPicPr>
        <p:blipFill>
          <a:blip r:embed="rId1"/>
          <a:stretch>
            <a:fillRect/>
          </a:stretch>
        </p:blipFill>
        <p:spPr>
          <a:xfrm>
            <a:off x="1946910" y="256540"/>
            <a:ext cx="8298815" cy="60585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 name="Group 10"/>
          <p:cNvGrpSpPr>
            <a:grpSpLocks noGrp="1" noRot="1" noChangeAspect="1" noMove="1" noResize="1" noUngrp="1"/>
          </p:cNvGrpSpPr>
          <p:nvPr/>
        </p:nvGrpSpPr>
        <p:grpSpPr>
          <a:xfrm>
            <a:off x="0" y="0"/>
            <a:ext cx="885825" cy="6858000"/>
            <a:chOff x="0" y="0"/>
            <a:chExt cx="885825" cy="6858000"/>
          </a:xfrm>
        </p:grpSpPr>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3"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49004" y="1506600"/>
            <a:ext cx="4363595" cy="3844800"/>
          </a:xfrm>
        </p:spPr>
        <p:txBody>
          <a:bodyPr>
            <a:normAutofit/>
          </a:bodyPr>
          <a:lstStyle/>
          <a:p>
            <a:r>
              <a:rPr lang="en-US" sz="2000" dirty="0">
                <a:solidFill>
                  <a:schemeClr val="tx1">
                    <a:alpha val="60000"/>
                  </a:schemeClr>
                </a:solidFill>
              </a:rPr>
              <a:t>The use of wearables and biometric technologies – which are slowly but surely entering the world of work – can take  monitoring and surveillance to a new level by increasing the level of control and factoring personal characteristics as part of the monitoring. </a:t>
            </a:r>
            <a:endParaRPr lang="en-US" sz="2000" dirty="0">
              <a:solidFill>
                <a:schemeClr val="tx1">
                  <a:alpha val="60000"/>
                </a:schemeClr>
              </a:solidFill>
            </a:endParaRPr>
          </a:p>
          <a:p>
            <a:r>
              <a:rPr lang="en-US" sz="2000" dirty="0">
                <a:solidFill>
                  <a:schemeClr val="tx1">
                    <a:alpha val="60000"/>
                  </a:schemeClr>
                </a:solidFill>
              </a:rPr>
              <a:t>In this area, rapid developments in AI technologies are enabling so-called ‘people analytics’ and ‘profiling’</a:t>
            </a:r>
            <a:endParaRPr lang="en-US" sz="2000" dirty="0">
              <a:solidFill>
                <a:schemeClr val="tx1">
                  <a:alpha val="60000"/>
                </a:schemeClr>
              </a:solidFill>
            </a:endParaRPr>
          </a:p>
        </p:txBody>
      </p:sp>
      <p:pic>
        <p:nvPicPr>
          <p:cNvPr id="4" name="Picture 3" descr="1*CLnNY1PBHPm4MBYvCJVK_Q"/>
          <p:cNvPicPr>
            <a:picLocks noChangeAspect="1"/>
          </p:cNvPicPr>
          <p:nvPr/>
        </p:nvPicPr>
        <p:blipFill>
          <a:blip r:embed="rId1"/>
          <a:stretch>
            <a:fillRect/>
          </a:stretch>
        </p:blipFill>
        <p:spPr>
          <a:xfrm>
            <a:off x="6096000" y="945391"/>
            <a:ext cx="4967217" cy="4967217"/>
          </a:xfrm>
          <a:prstGeom prst="rect">
            <a:avLst/>
          </a:prstGeom>
        </p:spPr>
      </p:pic>
      <p:sp>
        <p:nvSpPr>
          <p:cNvPr id="2" name="Text Box 1"/>
          <p:cNvSpPr txBox="1"/>
          <p:nvPr/>
        </p:nvSpPr>
        <p:spPr>
          <a:xfrm>
            <a:off x="1296670" y="264795"/>
            <a:ext cx="6024880" cy="768350"/>
          </a:xfrm>
          <a:prstGeom prst="rect">
            <a:avLst/>
          </a:prstGeom>
          <a:noFill/>
        </p:spPr>
        <p:txBody>
          <a:bodyPr wrap="square" rtlCol="0">
            <a:spAutoFit/>
          </a:bodyPr>
          <a:p>
            <a:r>
              <a:rPr lang="en-US" sz="4400"/>
              <a:t>Analytics in Wearables</a:t>
            </a:r>
            <a:endParaRPr lang="en-US" sz="4400"/>
          </a:p>
        </p:txBody>
      </p:sp>
    </p:spTree>
  </p:cSld>
  <p:clrMapOvr>
    <a:masterClrMapping/>
  </p:clrMapOvr>
  <p:transition spd="med">
    <p:pull/>
  </p:transition>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1"/>
          <p:cNvSpPr>
            <a:spLocks noGrp="1" noRot="1" noChangeAspect="1" noMove="1" noResize="1" noEditPoints="1" noAdjustHandles="1" noChangeArrowheads="1" noChangeShapeType="1" noTextEdit="1"/>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nvSpPr>
        <p:spPr>
          <a:xfrm>
            <a:off x="1588" y="0"/>
            <a:ext cx="12188825" cy="42428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kern="0">
              <a:solidFill>
                <a:sysClr val="windowText" lastClr="000000"/>
              </a:solidFill>
            </a:endParaRPr>
          </a:p>
        </p:txBody>
      </p:sp>
      <p:sp>
        <p:nvSpPr>
          <p:cNvPr id="5" name="Content Placeholder 4"/>
          <p:cNvSpPr>
            <a:spLocks noGrp="1"/>
          </p:cNvSpPr>
          <p:nvPr>
            <p:ph idx="1"/>
          </p:nvPr>
        </p:nvSpPr>
        <p:spPr>
          <a:xfrm>
            <a:off x="1295400" y="1766888"/>
            <a:ext cx="9601200" cy="2128838"/>
          </a:xfrm>
        </p:spPr>
        <p:txBody>
          <a:bodyPr anchor="t">
            <a:normAutofit/>
          </a:bodyPr>
          <a:lstStyle/>
          <a:p>
            <a:r>
              <a:rPr lang="en-US" sz="1700">
                <a:solidFill>
                  <a:srgbClr val="FFFFFF"/>
                </a:solidFill>
                <a:sym typeface="+mn-ea"/>
              </a:rPr>
              <a:t>Confirming the importance of ethics in monitoring and surveillance, the next step is to identify ways to put it into practice.</a:t>
            </a:r>
            <a:endParaRPr lang="en-US" sz="1700">
              <a:solidFill>
                <a:srgbClr val="FFFFFF"/>
              </a:solidFill>
            </a:endParaRPr>
          </a:p>
          <a:p>
            <a:r>
              <a:rPr lang="en-US" sz="1700">
                <a:solidFill>
                  <a:srgbClr val="FFFFFF"/>
                </a:solidFill>
                <a:sym typeface="+mn-ea"/>
              </a:rPr>
              <a:t>The first category questions if the activity causes harm, crosses personal boundaries, or if it violates trust in any way. </a:t>
            </a:r>
            <a:endParaRPr lang="en-US" sz="1700">
              <a:solidFill>
                <a:srgbClr val="FFFFFF"/>
              </a:solidFill>
            </a:endParaRPr>
          </a:p>
          <a:p>
            <a:r>
              <a:rPr lang="en-US" sz="1700">
                <a:solidFill>
                  <a:srgbClr val="FFFFFF"/>
                </a:solidFill>
                <a:sym typeface="+mn-ea"/>
              </a:rPr>
              <a:t>The second category reflects on awareness (are individuals aware that their data is being collected and why?, are they aware of the results and how it was created?</a:t>
            </a:r>
            <a:endParaRPr lang="en-US" sz="1700">
              <a:solidFill>
                <a:srgbClr val="FFFFFF"/>
              </a:solidFill>
            </a:endParaRPr>
          </a:p>
          <a:p>
            <a:r>
              <a:rPr lang="en-US" sz="1700">
                <a:solidFill>
                  <a:srgbClr val="FFFFFF"/>
                </a:solidFill>
                <a:sym typeface="+mn-ea"/>
              </a:rPr>
              <a:t>The third category asks questions regarding the use of surveillance data.</a:t>
            </a:r>
            <a:endParaRPr lang="en-US" sz="1700">
              <a:solidFill>
                <a:srgbClr val="FFFFFF"/>
              </a:solidFill>
            </a:endParaRPr>
          </a:p>
        </p:txBody>
      </p:sp>
      <p:pic>
        <p:nvPicPr>
          <p:cNvPr id="9" name="Graphic 8" descr="Laptop Secure"/>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5445191" y="4744465"/>
            <a:ext cx="1301620" cy="1301620"/>
          </a:xfrm>
          <a:prstGeom prst="rect">
            <a:avLst/>
          </a:prstGeom>
        </p:spPr>
      </p:pic>
      <p:sp>
        <p:nvSpPr>
          <p:cNvPr id="2" name="Text Box 1"/>
          <p:cNvSpPr txBox="1"/>
          <p:nvPr/>
        </p:nvSpPr>
        <p:spPr>
          <a:xfrm>
            <a:off x="1830070" y="353695"/>
            <a:ext cx="7837805" cy="1322070"/>
          </a:xfrm>
          <a:prstGeom prst="rect">
            <a:avLst/>
          </a:prstGeom>
          <a:noFill/>
        </p:spPr>
        <p:txBody>
          <a:bodyPr wrap="square" rtlCol="0">
            <a:spAutoFit/>
          </a:bodyPr>
          <a:p>
            <a:r>
              <a:rPr lang="en-US" sz="4000"/>
              <a:t>Implementation before the rise </a:t>
            </a:r>
            <a:r>
              <a:rPr lang="en-US" sz="4000"/>
              <a:t>of negative impacts</a:t>
            </a:r>
            <a:endParaRPr lang="en-US" sz="4000"/>
          </a:p>
        </p:txBody>
      </p:sp>
    </p:spTree>
  </p:cSld>
  <p:clrMapOvr>
    <a:overrideClrMapping bg1="dk1" tx1="lt1" bg2="dk2" tx2="lt2" accent1="accent1" accent2="accent2" accent3="accent3" accent4="accent4" accent5="accent5" accent6="accent6" hlink="hlink" folHlink="folHlink"/>
  </p:clrMapOvr>
  <p:transition spd="slow">
    <p:wedg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Conclusion</a:t>
            </a:r>
            <a:endParaRPr lang="en-US"/>
          </a:p>
        </p:txBody>
      </p:sp>
      <p:grpSp>
        <p:nvGrpSpPr>
          <p:cNvPr id="14"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3909599"/>
          </a:xfrm>
        </p:spPr>
        <p:txBody>
          <a:bodyPr>
            <a:normAutofit/>
          </a:bodyPr>
          <a:lstStyle/>
          <a:p>
            <a:r>
              <a:rPr lang="en-US" sz="2000" dirty="0">
                <a:solidFill>
                  <a:schemeClr val="tx1">
                    <a:alpha val="60000"/>
                  </a:schemeClr>
                </a:solidFill>
              </a:rPr>
              <a:t>Following these steps is an effective way to reconcile monitoring and surveillance processes with those subject to it in a way that minimizes ethical issues and improves people’s attitudes towards the matter. </a:t>
            </a:r>
            <a:endParaRPr lang="en-US" sz="2000" dirty="0">
              <a:solidFill>
                <a:schemeClr val="tx1">
                  <a:alpha val="60000"/>
                </a:schemeClr>
              </a:solidFill>
            </a:endParaRPr>
          </a:p>
          <a:p>
            <a:r>
              <a:rPr lang="en-US" sz="2000" dirty="0">
                <a:solidFill>
                  <a:schemeClr val="tx1">
                    <a:alpha val="60000"/>
                  </a:schemeClr>
                </a:solidFill>
              </a:rPr>
              <a:t>Therefore, drawing the line between survelliance with monitoring and spying by providing transparency is most beneficial for both parties.</a:t>
            </a:r>
            <a:endParaRPr lang="en-US" sz="2000" dirty="0">
              <a:solidFill>
                <a:schemeClr val="tx1">
                  <a:alpha val="60000"/>
                </a:schemeClr>
              </a:solidFill>
            </a:endParaRPr>
          </a:p>
          <a:p>
            <a:endParaRPr lang="en-US" sz="2000" dirty="0">
              <a:solidFill>
                <a:schemeClr val="tx1">
                  <a:alpha val="60000"/>
                </a:schemeClr>
              </a:solidFill>
            </a:endParaRPr>
          </a:p>
          <a:p>
            <a:endParaRPr lang="en-US" sz="2000" dirty="0">
              <a:solidFill>
                <a:schemeClr val="tx1">
                  <a:alpha val="60000"/>
                </a:schemeClr>
              </a:solidFill>
            </a:endParaRPr>
          </a:p>
        </p:txBody>
      </p:sp>
      <p:pic>
        <p:nvPicPr>
          <p:cNvPr id="5" name="Picture 4" descr="watching-1200x720"/>
          <p:cNvPicPr>
            <a:picLocks noChangeAspect="1"/>
          </p:cNvPicPr>
          <p:nvPr/>
        </p:nvPicPr>
        <p:blipFill>
          <a:blip r:embed="rId1"/>
          <a:stretch>
            <a:fillRect/>
          </a:stretch>
        </p:blipFill>
        <p:spPr>
          <a:xfrm>
            <a:off x="6981825" y="4166235"/>
            <a:ext cx="3876675" cy="2326005"/>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airplan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being-watched"/>
          <p:cNvPicPr>
            <a:picLocks noChangeAspect="1"/>
          </p:cNvPicPr>
          <p:nvPr/>
        </p:nvPicPr>
        <p:blipFill>
          <a:blip r:embed="rId1"/>
          <a:stretch>
            <a:fillRect/>
          </a:stretch>
        </p:blipFill>
        <p:spPr>
          <a:xfrm>
            <a:off x="1449070" y="461645"/>
            <a:ext cx="9294495" cy="593471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descr="blackboard-board-close-up-908301"/>
          <p:cNvPicPr>
            <a:picLocks noChangeAspect="1"/>
          </p:cNvPicPr>
          <p:nvPr/>
        </p:nvPicPr>
        <p:blipFill>
          <a:blip r:embed="rId1"/>
          <a:stretch>
            <a:fillRect/>
          </a:stretch>
        </p:blipFill>
        <p:spPr>
          <a:xfrm>
            <a:off x="0" y="0"/>
            <a:ext cx="12192000" cy="68580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p>
            <a:endParaRPr lang="en-US"/>
          </a:p>
        </p:txBody>
      </p:sp>
      <p:pic>
        <p:nvPicPr>
          <p:cNvPr id="4" name="Picture 3" descr="360_F_285044595_YohrOsRBOT72ot8iseEV5RxoTbrM3Q5R"/>
          <p:cNvPicPr>
            <a:picLocks noChangeAspect="1"/>
          </p:cNvPicPr>
          <p:nvPr/>
        </p:nvPicPr>
        <p:blipFill>
          <a:blip r:embed="rId1"/>
          <a:stretch>
            <a:fillRect/>
          </a:stretch>
        </p:blipFill>
        <p:spPr>
          <a:xfrm>
            <a:off x="838200" y="734060"/>
            <a:ext cx="10262870" cy="490093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00internet-tracking-mediumSquareAt3X"/>
          <p:cNvPicPr>
            <a:picLocks noChangeAspect="1"/>
          </p:cNvPicPr>
          <p:nvPr/>
        </p:nvPicPr>
        <p:blipFill rotWithShape="1">
          <a:blip r:embed="rId1"/>
          <a:srcRect t="7334" r="9089" b="20743"/>
          <a:stretch>
            <a:fillRect/>
          </a:stretch>
        </p:blipFill>
        <p:spPr>
          <a:xfrm>
            <a:off x="3495676" y="10"/>
            <a:ext cx="8696322" cy="6857990"/>
          </a:xfrm>
          <a:prstGeom prst="rect">
            <a:avLst/>
          </a:prstGeom>
        </p:spPr>
      </p:pic>
      <p:sp>
        <p:nvSpPr>
          <p:cNvPr id="11" name="Rectangle 10"/>
          <p:cNvSpPr>
            <a:spLocks noGrp="1" noRot="1" noChangeAspect="1" noMove="1" noResize="1" noEditPoints="1" noAdjustHandles="1" noChangeArrowheads="1" noChangeShapeType="1" noTextEdit="1"/>
          </p:cNvSpPr>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0" y="1397671"/>
            <a:ext cx="6656245" cy="1916550"/>
          </a:xfrm>
        </p:spPr>
        <p:txBody>
          <a:bodyPr anchor="b">
            <a:normAutofit fontScale="90000"/>
          </a:bodyPr>
          <a:lstStyle/>
          <a:p>
            <a:pPr algn="l"/>
            <a:r>
              <a:rPr lang="en-US" sz="4800" b="1" dirty="0"/>
              <a:t>Monitoring and </a:t>
            </a:r>
            <a:br>
              <a:rPr lang="en-US" sz="4800" b="1" dirty="0"/>
            </a:br>
            <a:r>
              <a:rPr lang="en-US" sz="4800" b="1" dirty="0"/>
              <a:t>Surveillance</a:t>
            </a:r>
            <a:br>
              <a:rPr lang="en-US" sz="4800" b="1" dirty="0"/>
            </a:br>
            <a:r>
              <a:rPr lang="en-US" sz="4800" b="1" dirty="0"/>
              <a:t>In</a:t>
            </a:r>
            <a:br>
              <a:rPr lang="en-US" sz="4800" b="1" dirty="0"/>
            </a:br>
            <a:r>
              <a:rPr lang="en-US" sz="4800" b="1" dirty="0"/>
              <a:t>Analytics</a:t>
            </a:r>
            <a:endParaRPr lang="en-US" sz="4800" b="1" dirty="0"/>
          </a:p>
        </p:txBody>
      </p:sp>
      <p:sp>
        <p:nvSpPr>
          <p:cNvPr id="3" name="Subtitle 2"/>
          <p:cNvSpPr>
            <a:spLocks noGrp="1"/>
          </p:cNvSpPr>
          <p:nvPr>
            <p:ph type="subTitle" idx="1"/>
          </p:nvPr>
        </p:nvSpPr>
        <p:spPr>
          <a:xfrm>
            <a:off x="477980" y="4872922"/>
            <a:ext cx="4023359" cy="1208141"/>
          </a:xfrm>
        </p:spPr>
        <p:txBody>
          <a:bodyPr>
            <a:normAutofit/>
          </a:bodyPr>
          <a:lstStyle/>
          <a:p>
            <a:pPr algn="l"/>
            <a:r>
              <a:rPr lang="en-US" sz="2000"/>
              <a:t> </a:t>
            </a:r>
            <a:endParaRPr lang="en-US" sz="2000"/>
          </a:p>
        </p:txBody>
      </p:sp>
      <p:sp>
        <p:nvSpPr>
          <p:cNvPr id="13" name="Rectangle 12"/>
          <p:cNvSpPr>
            <a:spLocks noGrp="1" noRot="1" noChangeAspect="1" noMove="1" noResize="1" noEditPoints="1" noAdjustHandles="1" noChangeArrowheads="1" noChangeShapeType="1" noTextEdit="1"/>
          </p:cNvSpPr>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p:cNvSpPr>
            <a:spLocks noGrp="1" noRot="1" noChangeAspect="1" noMove="1" noResize="1" noEditPoints="1" noAdjustHandles="1" noChangeArrowheads="1" noChangeShapeType="1" noTextEdit="1"/>
          </p:cNvSpPr>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1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20"/>
          <p:cNvGrpSpPr>
            <a:grpSpLocks noGrp="1" noRot="1" noChangeAspect="1" noMove="1" noResize="1" noUngrp="1"/>
          </p:cNvGrpSpPr>
          <p:nvPr/>
        </p:nvGrpSpPr>
        <p:grpSpPr>
          <a:xfrm>
            <a:off x="0" y="0"/>
            <a:ext cx="885825" cy="6858000"/>
            <a:chOff x="0" y="0"/>
            <a:chExt cx="885825" cy="6858000"/>
          </a:xfrm>
        </p:grpSpPr>
        <p:sp>
          <p:nvSpPr>
            <p:cNvPr id="2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33"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967025" y="76200"/>
            <a:ext cx="11101150" cy="2333625"/>
          </a:xfrm>
        </p:spPr>
        <p:txBody>
          <a:bodyPr>
            <a:normAutofit/>
          </a:bodyPr>
          <a:lstStyle/>
          <a:p>
            <a:pPr marL="0" indent="0">
              <a:buNone/>
            </a:pPr>
            <a:r>
              <a:rPr lang="en-US" sz="4400" dirty="0">
                <a:solidFill>
                  <a:schemeClr val="tx1">
                    <a:alpha val="60000"/>
                  </a:schemeClr>
                </a:solidFill>
                <a:effectLst>
                  <a:outerShdw blurRad="38100" dist="19050" dir="2700000" algn="tl" rotWithShape="0">
                    <a:schemeClr val="dk1">
                      <a:alpha val="40000"/>
                      <a:alpha val="40000"/>
                    </a:schemeClr>
                  </a:outerShdw>
                </a:effectLst>
              </a:rPr>
              <a:t>What is the difference between Surveillance and Monitoring?</a:t>
            </a:r>
            <a:endParaRPr lang="en-US" sz="4400" dirty="0">
              <a:solidFill>
                <a:schemeClr val="tx1">
                  <a:alpha val="60000"/>
                </a:schemeClr>
              </a:solidFill>
              <a:effectLst>
                <a:outerShdw blurRad="38100" dist="19050" dir="2700000" algn="tl" rotWithShape="0">
                  <a:schemeClr val="dk1">
                    <a:alpha val="40000"/>
                    <a:alpha val="40000"/>
                  </a:schemeClr>
                </a:outerShdw>
              </a:effectLst>
            </a:endParaRPr>
          </a:p>
        </p:txBody>
      </p:sp>
      <p:pic>
        <p:nvPicPr>
          <p:cNvPr id="5" name="Picture 4" descr="surveillance2"/>
          <p:cNvPicPr>
            <a:picLocks noChangeAspect="1"/>
          </p:cNvPicPr>
          <p:nvPr/>
        </p:nvPicPr>
        <p:blipFill>
          <a:blip r:embed="rId1"/>
          <a:stretch>
            <a:fillRect/>
          </a:stretch>
        </p:blipFill>
        <p:spPr>
          <a:xfrm>
            <a:off x="3393753" y="1466306"/>
            <a:ext cx="5572564" cy="466833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p:cNvSpPr>
            <a:spLocks noGrp="1" noRot="1" noChangeAspect="1" noMove="1" noResize="1" noEditPoints="1" noAdjustHandles="1" noChangeArrowheads="1" noChangeShapeType="1" noTextEdit="1"/>
          </p:cNvSpPr>
          <p:nvPr/>
        </p:nvSpPr>
        <p:spPr bwMode="ltGray">
          <a:xfrm>
            <a:off x="4" y="0"/>
            <a:ext cx="12191996" cy="6858000"/>
          </a:xfrm>
          <a:prstGeom prst="rect">
            <a:avLst/>
          </a:prstGeom>
          <a:solidFill>
            <a:schemeClr val="accent1">
              <a:lumMod val="50000"/>
              <a:alpha val="25000"/>
            </a:schemeClr>
          </a:solidFill>
          <a:ln w="0">
            <a:noFill/>
            <a:prstDash val="solid"/>
            <a:round/>
          </a:ln>
        </p:spPr>
        <p:txBody>
          <a:bodyPr rtlCol="0" anchor="ctr"/>
          <a:lstStyle/>
          <a:p>
            <a:pPr algn="ctr" defTabSz="457200"/>
            <a:endParaRPr lang="en-US" dirty="0">
              <a:solidFill>
                <a:schemeClr val="tx1"/>
              </a:solidFill>
            </a:endParaRPr>
          </a:p>
        </p:txBody>
      </p:sp>
      <p:sp>
        <p:nvSpPr>
          <p:cNvPr id="3" name="Content Placeholder 2"/>
          <p:cNvSpPr>
            <a:spLocks noGrp="1"/>
          </p:cNvSpPr>
          <p:nvPr>
            <p:ph idx="1"/>
          </p:nvPr>
        </p:nvSpPr>
        <p:spPr>
          <a:xfrm>
            <a:off x="840086" y="1506220"/>
            <a:ext cx="4849708" cy="3844800"/>
          </a:xfrm>
        </p:spPr>
        <p:txBody>
          <a:bodyPr>
            <a:normAutofit/>
          </a:bodyPr>
          <a:lstStyle/>
          <a:p>
            <a:endParaRPr lang="en-US" sz="2000" dirty="0">
              <a:solidFill>
                <a:schemeClr val="tx1">
                  <a:alpha val="60000"/>
                </a:schemeClr>
              </a:solidFill>
            </a:endParaRPr>
          </a:p>
          <a:p>
            <a:r>
              <a:rPr lang="en-US" sz="2000" dirty="0">
                <a:solidFill>
                  <a:schemeClr val="tx1">
                    <a:alpha val="60000"/>
                  </a:schemeClr>
                </a:solidFill>
              </a:rPr>
              <a:t>Surveillance is an active kind of search where the issue under observation is continuously and actively under the radar.</a:t>
            </a:r>
            <a:endParaRPr lang="en-US" sz="2000" dirty="0">
              <a:solidFill>
                <a:schemeClr val="tx1">
                  <a:alpha val="60000"/>
                </a:schemeClr>
              </a:solidFill>
            </a:endParaRPr>
          </a:p>
          <a:p>
            <a:pPr marL="0" indent="0">
              <a:buNone/>
            </a:pPr>
            <a:endParaRPr lang="en-US" sz="2000" dirty="0">
              <a:solidFill>
                <a:schemeClr val="tx1">
                  <a:alpha val="60000"/>
                </a:schemeClr>
              </a:solidFill>
            </a:endParaRPr>
          </a:p>
          <a:p>
            <a:r>
              <a:rPr lang="en-US" sz="2000" dirty="0">
                <a:solidFill>
                  <a:schemeClr val="tx1">
                    <a:alpha val="60000"/>
                  </a:schemeClr>
                </a:solidFill>
              </a:rPr>
              <a:t>Monitoring is a passive process wherein the data collected regarding any disease or other matter is monitored on a weekly/monthly /quarterly/yearly basis.</a:t>
            </a:r>
            <a:endParaRPr lang="en-US" sz="2000" dirty="0">
              <a:solidFill>
                <a:schemeClr val="tx1">
                  <a:alpha val="60000"/>
                </a:schemeClr>
              </a:solidFill>
            </a:endParaRPr>
          </a:p>
          <a:p>
            <a:endParaRPr lang="en-US" sz="2000" dirty="0">
              <a:solidFill>
                <a:schemeClr val="tx1">
                  <a:alpha val="60000"/>
                </a:schemeClr>
              </a:solidFill>
            </a:endParaRPr>
          </a:p>
        </p:txBody>
      </p:sp>
      <p:sp>
        <p:nvSpPr>
          <p:cNvPr id="25" name="Freeform 6"/>
          <p:cNvSpPr>
            <a:spLocks noGrp="1" noRot="1" noChangeAspect="1" noMove="1" noResize="1" noEditPoints="1" noAdjustHandles="1" noChangeArrowheads="1" noChangeShapeType="1" noTextEdit="1"/>
          </p:cNvSpPr>
          <p:nvPr/>
        </p:nvSpPr>
        <p:spPr bwMode="auto">
          <a:xfrm>
            <a:off x="6502207" y="61344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rgbClr val="FFFFFF"/>
          </a:solidFill>
          <a:ln w="0">
            <a:noFill/>
            <a:prstDash val="solid"/>
            <a:round/>
          </a:ln>
        </p:spPr>
      </p:sp>
      <p:pic>
        <p:nvPicPr>
          <p:cNvPr id="18" name="Graphic 6" descr="Security Camera"/>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7499994" y="1608058"/>
            <a:ext cx="3240000" cy="3240000"/>
          </a:xfrm>
          <a:prstGeom prst="rect">
            <a:avLst/>
          </a:prstGeom>
        </p:spPr>
      </p:pic>
      <p:sp>
        <p:nvSpPr>
          <p:cNvPr id="2" name="Text Box 1"/>
          <p:cNvSpPr txBox="1"/>
          <p:nvPr/>
        </p:nvSpPr>
        <p:spPr>
          <a:xfrm>
            <a:off x="995045" y="753110"/>
            <a:ext cx="5349240" cy="768350"/>
          </a:xfrm>
          <a:prstGeom prst="rect">
            <a:avLst/>
          </a:prstGeom>
          <a:noFill/>
        </p:spPr>
        <p:txBody>
          <a:bodyPr wrap="square" rtlCol="0">
            <a:spAutoFit/>
          </a:bodyPr>
          <a:p>
            <a:r>
              <a:rPr lang="en-US" sz="4400" b="1"/>
              <a:t>Definitions</a:t>
            </a:r>
            <a:endParaRPr lang="en-US" sz="4400"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1"/>
          <p:cNvGrpSpPr>
            <a:grpSpLocks noGrp="1" noRot="1" noChangeAspect="1" noMove="1" noResize="1" noUngrp="1"/>
          </p:cNvGrpSpPr>
          <p:nvPr/>
        </p:nvGrpSpPr>
        <p:grpSpPr>
          <a:xfrm>
            <a:off x="0" y="0"/>
            <a:ext cx="885825" cy="6858000"/>
            <a:chOff x="0" y="0"/>
            <a:chExt cx="885825" cy="6858000"/>
          </a:xfrm>
        </p:grpSpPr>
        <p:sp>
          <p:nvSpPr>
            <p:cNvPr id="20"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2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48629" y="1833561"/>
            <a:ext cx="4363595" cy="3190875"/>
          </a:xfrm>
        </p:spPr>
        <p:txBody>
          <a:bodyPr>
            <a:normAutofit/>
          </a:bodyPr>
          <a:lstStyle/>
          <a:p>
            <a:r>
              <a:rPr lang="en-US" sz="2000" dirty="0">
                <a:solidFill>
                  <a:schemeClr val="tx1">
                    <a:alpha val="60000"/>
                  </a:schemeClr>
                </a:solidFill>
                <a:sym typeface="+mn-ea"/>
              </a:rPr>
              <a:t>The first documented use of surveillance cameras was in Soviet Russia during the Stalin era. </a:t>
            </a:r>
            <a:endParaRPr lang="en-US" sz="2000" dirty="0">
              <a:solidFill>
                <a:schemeClr val="tx1">
                  <a:alpha val="60000"/>
                </a:schemeClr>
              </a:solidFill>
            </a:endParaRPr>
          </a:p>
          <a:p>
            <a:r>
              <a:rPr lang="en-US" sz="2000" dirty="0">
                <a:solidFill>
                  <a:schemeClr val="tx1">
                    <a:alpha val="60000"/>
                  </a:schemeClr>
                </a:solidFill>
                <a:sym typeface="+mn-ea"/>
              </a:rPr>
              <a:t>In 1927, a Russian scientist named Léon Theremin invented a simple wireless system that connected a video camera and television together.</a:t>
            </a:r>
            <a:endParaRPr lang="en-US" sz="2000" dirty="0">
              <a:solidFill>
                <a:schemeClr val="tx1">
                  <a:alpha val="60000"/>
                </a:schemeClr>
              </a:solidFill>
            </a:endParaRPr>
          </a:p>
          <a:p>
            <a:r>
              <a:rPr lang="en-US" sz="2000" dirty="0">
                <a:solidFill>
                  <a:schemeClr val="tx1">
                    <a:alpha val="60000"/>
                  </a:schemeClr>
                </a:solidFill>
                <a:sym typeface="+mn-ea"/>
              </a:rPr>
              <a:t> It was eventually used to watch visitors coming to the Kremlin in Moscow.</a:t>
            </a:r>
            <a:endParaRPr lang="en-US" sz="2000" dirty="0">
              <a:solidFill>
                <a:schemeClr val="tx1">
                  <a:alpha val="60000"/>
                </a:schemeClr>
              </a:solidFill>
            </a:endParaRPr>
          </a:p>
          <a:p>
            <a:endParaRPr lang="en-US" sz="2000" dirty="0">
              <a:solidFill>
                <a:schemeClr val="tx1">
                  <a:alpha val="60000"/>
                </a:schemeClr>
              </a:solidFill>
            </a:endParaRPr>
          </a:p>
        </p:txBody>
      </p:sp>
      <p:pic>
        <p:nvPicPr>
          <p:cNvPr id="5" name="Picture 4" descr="history-of-cctv"/>
          <p:cNvPicPr>
            <a:picLocks noChangeAspect="1"/>
          </p:cNvPicPr>
          <p:nvPr/>
        </p:nvPicPr>
        <p:blipFill>
          <a:blip r:embed="rId1"/>
          <a:stretch>
            <a:fillRect/>
          </a:stretch>
        </p:blipFill>
        <p:spPr>
          <a:xfrm>
            <a:off x="5975028" y="1624882"/>
            <a:ext cx="5572564" cy="3608235"/>
          </a:xfrm>
          <a:prstGeom prst="rect">
            <a:avLst/>
          </a:prstGeom>
        </p:spPr>
      </p:pic>
      <p:sp>
        <p:nvSpPr>
          <p:cNvPr id="2" name="Text Box 1"/>
          <p:cNvSpPr txBox="1"/>
          <p:nvPr/>
        </p:nvSpPr>
        <p:spPr>
          <a:xfrm>
            <a:off x="1438910" y="416560"/>
            <a:ext cx="10556240" cy="768350"/>
          </a:xfrm>
          <a:prstGeom prst="rect">
            <a:avLst/>
          </a:prstGeom>
          <a:noFill/>
        </p:spPr>
        <p:txBody>
          <a:bodyPr wrap="square" rtlCol="0">
            <a:spAutoFit/>
          </a:bodyPr>
          <a:p>
            <a:r>
              <a:rPr lang="en-US" sz="4400"/>
              <a:t>History of Survelliance and Monitoring</a:t>
            </a:r>
            <a:endParaRPr lang="en-US" sz="44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Picture 3" descr="History-of-Video-Surveillance"/>
          <p:cNvPicPr>
            <a:picLocks noChangeAspect="1"/>
          </p:cNvPicPr>
          <p:nvPr/>
        </p:nvPicPr>
        <p:blipFill>
          <a:blip r:embed="rId1"/>
          <a:srcRect t="12694" b="3889"/>
          <a:stretch>
            <a:fillRect/>
          </a:stretch>
        </p:blipFill>
        <p:spPr>
          <a:xfrm>
            <a:off x="4933950" y="522605"/>
            <a:ext cx="5255895" cy="5811520"/>
          </a:xfrm>
          <a:prstGeom prst="rect">
            <a:avLst/>
          </a:prstGeom>
        </p:spPr>
      </p:pic>
      <p:pic>
        <p:nvPicPr>
          <p:cNvPr id="5" name="Picture 4" descr="evolution-of-cctv-technology1"/>
          <p:cNvPicPr>
            <a:picLocks noChangeAspect="1"/>
          </p:cNvPicPr>
          <p:nvPr/>
        </p:nvPicPr>
        <p:blipFill>
          <a:blip r:embed="rId2"/>
          <a:stretch>
            <a:fillRect/>
          </a:stretch>
        </p:blipFill>
        <p:spPr>
          <a:xfrm>
            <a:off x="652145" y="222250"/>
            <a:ext cx="3185160" cy="6414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How is this technology used today</a:t>
            </a:r>
            <a:endParaRPr lang="en-US"/>
          </a:p>
        </p:txBody>
      </p:sp>
      <p:grpSp>
        <p:nvGrpSpPr>
          <p:cNvPr id="15"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6"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678" y="2286001"/>
            <a:ext cx="10089112" cy="2584037"/>
          </a:xfrm>
        </p:spPr>
        <p:txBody>
          <a:bodyPr>
            <a:normAutofit/>
          </a:bodyPr>
          <a:lstStyle/>
          <a:p>
            <a:r>
              <a:rPr lang="en-US" sz="2000" dirty="0">
                <a:solidFill>
                  <a:schemeClr val="tx1">
                    <a:alpha val="60000"/>
                  </a:schemeClr>
                </a:solidFill>
              </a:rPr>
              <a:t>Nowadays advanced surveillance cameras, face recognition, biometrics, tracking devices, and drones are common aspects of our daily life. </a:t>
            </a:r>
            <a:endParaRPr lang="en-US" sz="2000" dirty="0">
              <a:solidFill>
                <a:schemeClr val="tx1">
                  <a:alpha val="60000"/>
                </a:schemeClr>
              </a:solidFill>
            </a:endParaRPr>
          </a:p>
          <a:p>
            <a:endParaRPr lang="en-US" sz="2000" dirty="0">
              <a:solidFill>
                <a:schemeClr val="tx1">
                  <a:alpha val="60000"/>
                </a:schemeClr>
              </a:solidFill>
            </a:endParaRPr>
          </a:p>
          <a:p>
            <a:r>
              <a:rPr lang="en-US" sz="2000" dirty="0">
                <a:solidFill>
                  <a:schemeClr val="tx1">
                    <a:alpha val="60000"/>
                  </a:schemeClr>
                </a:solidFill>
              </a:rPr>
              <a:t> By monitoring and surveilling people, ethical implications arise. Some of them are the degree of transparency of data being collected and its purpose, means of collection, awareness of individuals, consent, consequences of the activity, and conflict of interest </a:t>
            </a:r>
            <a:endParaRPr lang="en-US" sz="2000" dirty="0">
              <a:solidFill>
                <a:schemeClr val="tx1">
                  <a:alpha val="60000"/>
                </a:schemeClr>
              </a:solidFill>
            </a:endParaRPr>
          </a:p>
        </p:txBody>
      </p:sp>
    </p:spTree>
  </p:cSld>
  <p:clrMapOvr>
    <a:masterClrMapping/>
  </p:clrMapOvr>
  <p:transition spd="slow">
    <p:cover dir="d"/>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271588" y="662400"/>
            <a:ext cx="10055721" cy="1325563"/>
          </a:xfrm>
        </p:spPr>
        <p:txBody>
          <a:bodyPr anchor="t">
            <a:normAutofit/>
          </a:bodyPr>
          <a:lstStyle/>
          <a:p>
            <a:r>
              <a:rPr lang="en-US"/>
              <a:t>Major areas using this technology</a:t>
            </a:r>
            <a:endParaRPr lang="en-US"/>
          </a:p>
        </p:txBody>
      </p:sp>
      <p:grpSp>
        <p:nvGrpSpPr>
          <p:cNvPr id="10" name="Group 9"/>
          <p:cNvGrpSpPr>
            <a:grpSpLocks noGrp="1" noRot="1" noChangeAspect="1" noMove="1" noResize="1" noUngrp="1"/>
          </p:cNvGrpSpPr>
          <p:nvPr/>
        </p:nvGrpSpPr>
        <p:grpSpPr>
          <a:xfrm>
            <a:off x="0" y="0"/>
            <a:ext cx="885825" cy="6858000"/>
            <a:chOff x="0" y="0"/>
            <a:chExt cx="885825" cy="6858000"/>
          </a:xfrm>
        </p:grpSpPr>
        <p:sp>
          <p:nvSpPr>
            <p:cNvPr id="11"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ln>
          </p:spPr>
        </p:sp>
        <p:sp>
          <p:nvSpPr>
            <p:cNvPr id="12" name="Freeform 6"/>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50000"/>
                <a:alpha val="25000"/>
              </a:schemeClr>
            </a:solidFill>
            <a:ln w="0">
              <a:noFill/>
              <a:prstDash val="solid"/>
              <a:round/>
            </a:ln>
          </p:spPr>
        </p:sp>
      </p:grpSp>
      <p:sp>
        <p:nvSpPr>
          <p:cNvPr id="3" name="Content Placeholder 2"/>
          <p:cNvSpPr>
            <a:spLocks noGrp="1"/>
          </p:cNvSpPr>
          <p:nvPr>
            <p:ph idx="1"/>
          </p:nvPr>
        </p:nvSpPr>
        <p:spPr>
          <a:xfrm>
            <a:off x="1251585" y="2286000"/>
            <a:ext cx="4545965" cy="3909695"/>
          </a:xfrm>
        </p:spPr>
        <p:txBody>
          <a:bodyPr>
            <a:normAutofit/>
          </a:bodyPr>
          <a:lstStyle/>
          <a:p>
            <a:r>
              <a:rPr lang="en-US" sz="2000">
                <a:solidFill>
                  <a:schemeClr val="tx1">
                    <a:alpha val="60000"/>
                  </a:schemeClr>
                </a:solidFill>
              </a:rPr>
              <a:t>Environmental monitoring systems.</a:t>
            </a:r>
            <a:endParaRPr lang="en-US" sz="2000">
              <a:solidFill>
                <a:schemeClr val="tx1">
                  <a:alpha val="60000"/>
                </a:schemeClr>
              </a:solidFill>
            </a:endParaRPr>
          </a:p>
          <a:p>
            <a:r>
              <a:rPr lang="en-US" sz="2000">
                <a:solidFill>
                  <a:schemeClr val="tx1">
                    <a:alpha val="60000"/>
                  </a:schemeClr>
                </a:solidFill>
              </a:rPr>
              <a:t>Animal health data.</a:t>
            </a:r>
            <a:endParaRPr lang="en-US" sz="2000">
              <a:solidFill>
                <a:schemeClr val="tx1">
                  <a:alpha val="60000"/>
                </a:schemeClr>
              </a:solidFill>
            </a:endParaRPr>
          </a:p>
          <a:p>
            <a:r>
              <a:rPr lang="en-US" sz="2000">
                <a:solidFill>
                  <a:schemeClr val="tx1">
                    <a:alpha val="60000"/>
                  </a:schemeClr>
                </a:solidFill>
              </a:rPr>
              <a:t>Information provided from individuals.</a:t>
            </a:r>
            <a:endParaRPr lang="en-US" sz="2000">
              <a:solidFill>
                <a:schemeClr val="tx1">
                  <a:alpha val="60000"/>
                </a:schemeClr>
              </a:solidFill>
            </a:endParaRPr>
          </a:p>
          <a:p>
            <a:r>
              <a:rPr lang="en-US" sz="2000">
                <a:solidFill>
                  <a:schemeClr val="tx1">
                    <a:alpha val="60000"/>
                  </a:schemeClr>
                </a:solidFill>
              </a:rPr>
              <a:t>Information from laboratories</a:t>
            </a:r>
            <a:endParaRPr lang="en-US" sz="2000">
              <a:solidFill>
                <a:schemeClr val="tx1">
                  <a:alpha val="60000"/>
                </a:schemeClr>
              </a:solidFill>
            </a:endParaRPr>
          </a:p>
          <a:p>
            <a:r>
              <a:rPr lang="en-US" sz="2000">
                <a:solidFill>
                  <a:schemeClr val="tx1">
                    <a:alpha val="60000"/>
                  </a:schemeClr>
                </a:solidFill>
              </a:rPr>
              <a:t>Medical records at outpatient healthcare facilities, as well as hospitals. </a:t>
            </a:r>
            <a:endParaRPr lang="en-US" sz="2000">
              <a:solidFill>
                <a:schemeClr val="tx1">
                  <a:alpha val="60000"/>
                </a:schemeClr>
              </a:solidFill>
            </a:endParaRPr>
          </a:p>
          <a:p>
            <a:pPr marL="0" indent="0">
              <a:buNone/>
            </a:pPr>
            <a:endParaRPr lang="en-US" sz="2000">
              <a:solidFill>
                <a:schemeClr val="tx1">
                  <a:alpha val="60000"/>
                </a:schemeClr>
              </a:solidFill>
            </a:endParaRPr>
          </a:p>
          <a:p>
            <a:endParaRPr lang="en-US" sz="2000">
              <a:solidFill>
                <a:schemeClr val="tx1">
                  <a:alpha val="60000"/>
                </a:schemeClr>
              </a:solidFill>
            </a:endParaRPr>
          </a:p>
        </p:txBody>
      </p:sp>
      <p:pic>
        <p:nvPicPr>
          <p:cNvPr id="4" name="Picture 3" descr="coastal_main_en"/>
          <p:cNvPicPr>
            <a:picLocks noChangeAspect="1"/>
          </p:cNvPicPr>
          <p:nvPr/>
        </p:nvPicPr>
        <p:blipFill>
          <a:blip r:embed="rId1"/>
          <a:stretch>
            <a:fillRect/>
          </a:stretch>
        </p:blipFill>
        <p:spPr>
          <a:xfrm>
            <a:off x="5607685" y="1624965"/>
            <a:ext cx="6355080" cy="4490085"/>
          </a:xfrm>
          <a:prstGeom prst="rect">
            <a:avLst/>
          </a:prstGeom>
        </p:spPr>
      </p:pic>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5769</Words>
  <Application>WPS Spreadsheets</Application>
  <PresentationFormat>Widescreen</PresentationFormat>
  <Paragraphs>122</Paragraphs>
  <Slides>25</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Calibri</vt:lpstr>
      <vt:lpstr>Calibri Light</vt:lpstr>
      <vt:lpstr>Helvetica Neue</vt:lpstr>
      <vt:lpstr>Microsoft YaHei</vt:lpstr>
      <vt:lpstr>汉仪旗黑</vt:lpstr>
      <vt:lpstr>Arial Unicode MS</vt:lpstr>
      <vt:lpstr>Calibri</vt:lpstr>
      <vt:lpstr>Office Theme</vt:lpstr>
      <vt:lpstr>TEAM MEMBERS </vt:lpstr>
      <vt:lpstr>PowerPoint 演示文稿</vt:lpstr>
      <vt:lpstr>Monitoring and  Surveillance In Analytics</vt:lpstr>
      <vt:lpstr>PowerPoint 演示文稿</vt:lpstr>
      <vt:lpstr>PowerPoint 演示文稿</vt:lpstr>
      <vt:lpstr>PowerPoint 演示文稿</vt:lpstr>
      <vt:lpstr>PowerPoint 演示文稿</vt:lpstr>
      <vt:lpstr>How is this technology used today</vt:lpstr>
      <vt:lpstr>Major areas using this technology</vt:lpstr>
      <vt:lpstr>Types </vt:lpstr>
      <vt:lpstr>PASSIVE </vt:lpstr>
      <vt:lpstr>ACTIVE</vt:lpstr>
      <vt:lpstr>SYNDROMIC</vt:lpstr>
      <vt:lpstr>Question Arising with concerns</vt:lpstr>
      <vt:lpstr>How does it create negative impacts?</vt:lpstr>
      <vt:lpstr>Monitoring Data – Public Health</vt:lpstr>
      <vt:lpstr>Picture taken from WHO site - https://covid19.who.int/region/searo/country/in</vt:lpstr>
      <vt:lpstr>PowerPoint 演示文稿</vt:lpstr>
      <vt:lpstr>PowerPoint 演示文稿</vt:lpstr>
      <vt:lpstr>PowerPoint 演示文稿</vt:lpstr>
      <vt:lpstr>PowerPoint 演示文稿</vt:lpstr>
      <vt:lpstr>Conclusion</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Monitoring and Survelliance</dc:title>
  <dc:creator>nikroshitha</dc:creator>
  <cp:lastModifiedBy>nikroshitha notani</cp:lastModifiedBy>
  <cp:revision>20</cp:revision>
  <dcterms:created xsi:type="dcterms:W3CDTF">2024-04-02T14:50:45Z</dcterms:created>
  <dcterms:modified xsi:type="dcterms:W3CDTF">2024-04-02T14:50:45Z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1033-4.4.2.7667</vt:lpwstr>
  </property>
</Properties>
</file>

<file path=docProps/thumbnail.jpeg>
</file>